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notesMasterIdLst>
    <p:notesMasterId r:id="rId47"/>
  </p:notesMasterIdLst>
  <p:sldIdLst>
    <p:sldId id="256" r:id="rId2"/>
    <p:sldId id="275" r:id="rId3"/>
    <p:sldId id="1124" r:id="rId4"/>
    <p:sldId id="279" r:id="rId5"/>
    <p:sldId id="781" r:id="rId6"/>
    <p:sldId id="472" r:id="rId7"/>
    <p:sldId id="629" r:id="rId8"/>
    <p:sldId id="632" r:id="rId9"/>
    <p:sldId id="1128" r:id="rId10"/>
    <p:sldId id="1126" r:id="rId11"/>
    <p:sldId id="1070" r:id="rId12"/>
    <p:sldId id="783" r:id="rId13"/>
    <p:sldId id="1121" r:id="rId14"/>
    <p:sldId id="619" r:id="rId15"/>
    <p:sldId id="620" r:id="rId16"/>
    <p:sldId id="621" r:id="rId17"/>
    <p:sldId id="622" r:id="rId18"/>
    <p:sldId id="1127" r:id="rId19"/>
    <p:sldId id="564" r:id="rId20"/>
    <p:sldId id="565" r:id="rId21"/>
    <p:sldId id="567" r:id="rId22"/>
    <p:sldId id="572" r:id="rId23"/>
    <p:sldId id="574" r:id="rId24"/>
    <p:sldId id="624" r:id="rId25"/>
    <p:sldId id="582" r:id="rId26"/>
    <p:sldId id="583" r:id="rId27"/>
    <p:sldId id="584" r:id="rId28"/>
    <p:sldId id="1054" r:id="rId29"/>
    <p:sldId id="1102" r:id="rId30"/>
    <p:sldId id="1101" r:id="rId31"/>
    <p:sldId id="262" r:id="rId32"/>
    <p:sldId id="711" r:id="rId33"/>
    <p:sldId id="718" r:id="rId34"/>
    <p:sldId id="351" r:id="rId35"/>
    <p:sldId id="1086" r:id="rId36"/>
    <p:sldId id="422" r:id="rId37"/>
    <p:sldId id="353" r:id="rId38"/>
    <p:sldId id="695" r:id="rId39"/>
    <p:sldId id="362" r:id="rId40"/>
    <p:sldId id="709" r:id="rId41"/>
    <p:sldId id="363" r:id="rId42"/>
    <p:sldId id="378" r:id="rId43"/>
    <p:sldId id="1125" r:id="rId44"/>
    <p:sldId id="463" r:id="rId45"/>
    <p:sldId id="628"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991A66-9186-45AB-B3A3-E099FB8449E5}"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362F4290-9319-491D-8056-12FA99CC5A54}">
      <dgm:prSet phldrT="[Text]"/>
      <dgm:spPr>
        <a:solidFill>
          <a:schemeClr val="accent1">
            <a:lumMod val="75000"/>
          </a:schemeClr>
        </a:solidFill>
      </dgm:spPr>
      <dgm:t>
        <a:bodyPr/>
        <a:lstStyle/>
        <a:p>
          <a:r>
            <a:rPr lang="en-US" dirty="0"/>
            <a:t>Youth &amp; Family</a:t>
          </a:r>
        </a:p>
      </dgm:t>
    </dgm:pt>
    <dgm:pt modelId="{B49032C5-DEBA-41AA-90B7-591B94363CA2}" type="parTrans" cxnId="{F6C17F24-60DB-4A88-B781-C0AEC4855021}">
      <dgm:prSet/>
      <dgm:spPr/>
      <dgm:t>
        <a:bodyPr/>
        <a:lstStyle/>
        <a:p>
          <a:endParaRPr lang="en-US"/>
        </a:p>
      </dgm:t>
    </dgm:pt>
    <dgm:pt modelId="{F30D92D5-AD20-4CA5-B549-078D309AFC41}" type="sibTrans" cxnId="{F6C17F24-60DB-4A88-B781-C0AEC4855021}">
      <dgm:prSet/>
      <dgm:spPr/>
      <dgm:t>
        <a:bodyPr/>
        <a:lstStyle/>
        <a:p>
          <a:endParaRPr lang="en-US"/>
        </a:p>
      </dgm:t>
    </dgm:pt>
    <dgm:pt modelId="{9ED40F5D-C21C-4BA0-8F81-0C7018B21E4E}">
      <dgm:prSet phldrT="[Text]"/>
      <dgm:spPr>
        <a:solidFill>
          <a:srgbClr val="3DA39C"/>
        </a:solidFill>
      </dgm:spPr>
      <dgm:t>
        <a:bodyPr/>
        <a:lstStyle/>
        <a:p>
          <a:r>
            <a:rPr lang="en-US" dirty="0"/>
            <a:t>Supports</a:t>
          </a:r>
        </a:p>
      </dgm:t>
    </dgm:pt>
    <dgm:pt modelId="{08D5BF7F-A985-493F-B497-789AFE0571BD}" type="parTrans" cxnId="{1F7234C9-80C0-4321-8DD4-8FDA798DE5B5}">
      <dgm:prSet/>
      <dgm:spPr/>
      <dgm:t>
        <a:bodyPr/>
        <a:lstStyle/>
        <a:p>
          <a:endParaRPr lang="en-US"/>
        </a:p>
      </dgm:t>
    </dgm:pt>
    <dgm:pt modelId="{6E340775-9A73-44A5-BC57-38B79B024754}" type="sibTrans" cxnId="{1F7234C9-80C0-4321-8DD4-8FDA798DE5B5}">
      <dgm:prSet/>
      <dgm:spPr/>
      <dgm:t>
        <a:bodyPr/>
        <a:lstStyle/>
        <a:p>
          <a:endParaRPr lang="en-US"/>
        </a:p>
      </dgm:t>
    </dgm:pt>
    <dgm:pt modelId="{7FA51F9F-7DEF-46FC-BC05-AF62A2251F8C}">
      <dgm:prSet phldrT="[Text]"/>
      <dgm:spPr/>
      <dgm:t>
        <a:bodyPr/>
        <a:lstStyle/>
        <a:p>
          <a:r>
            <a:rPr lang="en-US" dirty="0"/>
            <a:t>Process</a:t>
          </a:r>
        </a:p>
      </dgm:t>
    </dgm:pt>
    <dgm:pt modelId="{FC85A1C2-727E-4428-A93B-171EC58987F4}" type="parTrans" cxnId="{A01C5D70-5B04-4B0B-879F-5753E062C84D}">
      <dgm:prSet/>
      <dgm:spPr/>
      <dgm:t>
        <a:bodyPr/>
        <a:lstStyle/>
        <a:p>
          <a:endParaRPr lang="en-US"/>
        </a:p>
      </dgm:t>
    </dgm:pt>
    <dgm:pt modelId="{4E0D9DA3-010E-401D-B519-750B7D1B5D72}" type="sibTrans" cxnId="{A01C5D70-5B04-4B0B-879F-5753E062C84D}">
      <dgm:prSet/>
      <dgm:spPr/>
      <dgm:t>
        <a:bodyPr/>
        <a:lstStyle/>
        <a:p>
          <a:endParaRPr lang="en-US"/>
        </a:p>
      </dgm:t>
    </dgm:pt>
    <dgm:pt modelId="{E640F303-44BA-4353-A531-FE8520866C9B}">
      <dgm:prSet phldrT="[Text]"/>
      <dgm:spPr>
        <a:solidFill>
          <a:srgbClr val="7030A0"/>
        </a:solidFill>
      </dgm:spPr>
      <dgm:t>
        <a:bodyPr/>
        <a:lstStyle/>
        <a:p>
          <a:r>
            <a:rPr lang="en-US" dirty="0"/>
            <a:t>Services</a:t>
          </a:r>
        </a:p>
      </dgm:t>
    </dgm:pt>
    <dgm:pt modelId="{421B4F7D-E823-48DF-A706-370D4E0551C8}" type="parTrans" cxnId="{4BCBC1E4-B50A-432E-9F98-02F214BF385E}">
      <dgm:prSet/>
      <dgm:spPr/>
      <dgm:t>
        <a:bodyPr/>
        <a:lstStyle/>
        <a:p>
          <a:endParaRPr lang="en-US"/>
        </a:p>
      </dgm:t>
    </dgm:pt>
    <dgm:pt modelId="{0ED4FDBD-CA47-46EA-B656-13EE29C0ED2A}" type="sibTrans" cxnId="{4BCBC1E4-B50A-432E-9F98-02F214BF385E}">
      <dgm:prSet/>
      <dgm:spPr/>
      <dgm:t>
        <a:bodyPr/>
        <a:lstStyle/>
        <a:p>
          <a:endParaRPr lang="en-US"/>
        </a:p>
      </dgm:t>
    </dgm:pt>
    <dgm:pt modelId="{266823C5-09B7-4D82-A41D-CD5BFF5587A8}">
      <dgm:prSet phldrT="[Text]"/>
      <dgm:spPr/>
      <dgm:t>
        <a:bodyPr/>
        <a:lstStyle/>
        <a:p>
          <a:endParaRPr lang="en-US"/>
        </a:p>
      </dgm:t>
    </dgm:pt>
    <dgm:pt modelId="{17F64B3D-CBF7-49EB-B9F5-5D4AE6E7E953}" type="sibTrans" cxnId="{F7C38648-B86C-47A6-B10D-24CBDC00B14C}">
      <dgm:prSet/>
      <dgm:spPr/>
      <dgm:t>
        <a:bodyPr/>
        <a:lstStyle/>
        <a:p>
          <a:endParaRPr lang="en-US"/>
        </a:p>
      </dgm:t>
    </dgm:pt>
    <dgm:pt modelId="{D46F5EBC-4656-4DE2-A20B-D8CAC3C07BA1}" type="parTrans" cxnId="{F7C38648-B86C-47A6-B10D-24CBDC00B14C}">
      <dgm:prSet/>
      <dgm:spPr/>
      <dgm:t>
        <a:bodyPr/>
        <a:lstStyle/>
        <a:p>
          <a:endParaRPr lang="en-US"/>
        </a:p>
      </dgm:t>
    </dgm:pt>
    <dgm:pt modelId="{B9F8F93D-99BF-42CB-8D2A-6D379F4C9B46}">
      <dgm:prSet phldrT="[Text]"/>
      <dgm:spPr>
        <a:solidFill>
          <a:srgbClr val="AD4031"/>
        </a:solidFill>
      </dgm:spPr>
      <dgm:t>
        <a:bodyPr/>
        <a:lstStyle/>
        <a:p>
          <a:r>
            <a:rPr lang="en-US" dirty="0"/>
            <a:t>Resources</a:t>
          </a:r>
        </a:p>
      </dgm:t>
    </dgm:pt>
    <dgm:pt modelId="{FC8707A4-929C-4E51-AF48-A84AAB2D73D7}" type="parTrans" cxnId="{46CAB6BE-6462-40EE-9FDB-C25C48BC5651}">
      <dgm:prSet/>
      <dgm:spPr/>
      <dgm:t>
        <a:bodyPr/>
        <a:lstStyle/>
        <a:p>
          <a:endParaRPr lang="en-US"/>
        </a:p>
      </dgm:t>
    </dgm:pt>
    <dgm:pt modelId="{BDB7EB0A-E1AD-4A75-A40F-9846FB41989F}" type="sibTrans" cxnId="{46CAB6BE-6462-40EE-9FDB-C25C48BC5651}">
      <dgm:prSet/>
      <dgm:spPr/>
      <dgm:t>
        <a:bodyPr/>
        <a:lstStyle/>
        <a:p>
          <a:endParaRPr lang="en-US"/>
        </a:p>
      </dgm:t>
    </dgm:pt>
    <dgm:pt modelId="{0E817AF8-3D12-40AC-B670-8D87E064592A}" type="pres">
      <dgm:prSet presAssocID="{22991A66-9186-45AB-B3A3-E099FB8449E5}" presName="cycle" presStyleCnt="0">
        <dgm:presLayoutVars>
          <dgm:chMax val="1"/>
          <dgm:dir/>
          <dgm:animLvl val="ctr"/>
          <dgm:resizeHandles val="exact"/>
        </dgm:presLayoutVars>
      </dgm:prSet>
      <dgm:spPr/>
      <dgm:t>
        <a:bodyPr/>
        <a:lstStyle/>
        <a:p>
          <a:endParaRPr lang="en-US"/>
        </a:p>
      </dgm:t>
    </dgm:pt>
    <dgm:pt modelId="{576023C3-B803-4A94-A07D-DF1AE340ABD0}" type="pres">
      <dgm:prSet presAssocID="{362F4290-9319-491D-8056-12FA99CC5A54}" presName="centerShape" presStyleLbl="node0" presStyleIdx="0" presStyleCnt="1" custScaleX="185185" custScaleY="186176"/>
      <dgm:spPr/>
      <dgm:t>
        <a:bodyPr/>
        <a:lstStyle/>
        <a:p>
          <a:endParaRPr lang="en-US"/>
        </a:p>
      </dgm:t>
    </dgm:pt>
    <dgm:pt modelId="{9832F7A5-4939-43EF-B7A4-F460450A09A6}" type="pres">
      <dgm:prSet presAssocID="{08D5BF7F-A985-493F-B497-789AFE0571BD}" presName="parTrans" presStyleLbl="bgSibTrans2D1" presStyleIdx="0" presStyleCnt="4" custScaleX="96761" custLinFactNeighborX="11482" custLinFactNeighborY="-20109"/>
      <dgm:spPr/>
      <dgm:t>
        <a:bodyPr/>
        <a:lstStyle/>
        <a:p>
          <a:endParaRPr lang="en-US"/>
        </a:p>
      </dgm:t>
    </dgm:pt>
    <dgm:pt modelId="{796B5DEE-D91B-49AC-AF84-30B7F00D7919}" type="pres">
      <dgm:prSet presAssocID="{9ED40F5D-C21C-4BA0-8F81-0C7018B21E4E}" presName="node" presStyleLbl="node1" presStyleIdx="0" presStyleCnt="4" custRadScaleRad="122741" custRadScaleInc="-120295">
        <dgm:presLayoutVars>
          <dgm:bulletEnabled val="1"/>
        </dgm:presLayoutVars>
      </dgm:prSet>
      <dgm:spPr/>
      <dgm:t>
        <a:bodyPr/>
        <a:lstStyle/>
        <a:p>
          <a:endParaRPr lang="en-US"/>
        </a:p>
      </dgm:t>
    </dgm:pt>
    <dgm:pt modelId="{6C3B6AC7-8B8D-4CEC-8D8A-BABF15F405FE}" type="pres">
      <dgm:prSet presAssocID="{FC85A1C2-727E-4428-A93B-171EC58987F4}" presName="parTrans" presStyleLbl="bgSibTrans2D1" presStyleIdx="1" presStyleCnt="4" custLinFactNeighborX="8704" custLinFactNeighborY="24349"/>
      <dgm:spPr/>
      <dgm:t>
        <a:bodyPr/>
        <a:lstStyle/>
        <a:p>
          <a:endParaRPr lang="en-US"/>
        </a:p>
      </dgm:t>
    </dgm:pt>
    <dgm:pt modelId="{FA755900-F1B4-4C1B-8623-121A21019AE1}" type="pres">
      <dgm:prSet presAssocID="{7FA51F9F-7DEF-46FC-BC05-AF62A2251F8C}" presName="node" presStyleLbl="node1" presStyleIdx="1" presStyleCnt="4" custRadScaleRad="126870" custRadScaleInc="-54029">
        <dgm:presLayoutVars>
          <dgm:bulletEnabled val="1"/>
        </dgm:presLayoutVars>
      </dgm:prSet>
      <dgm:spPr/>
      <dgm:t>
        <a:bodyPr/>
        <a:lstStyle/>
        <a:p>
          <a:endParaRPr lang="en-US"/>
        </a:p>
      </dgm:t>
    </dgm:pt>
    <dgm:pt modelId="{4BC9AE73-4BF1-4462-AA28-C3176D5329E9}" type="pres">
      <dgm:prSet presAssocID="{421B4F7D-E823-48DF-A706-370D4E0551C8}" presName="parTrans" presStyleLbl="bgSibTrans2D1" presStyleIdx="2" presStyleCnt="4" custScaleX="114068" custLinFactNeighborX="-526" custLinFactNeighborY="7907"/>
      <dgm:spPr/>
      <dgm:t>
        <a:bodyPr/>
        <a:lstStyle/>
        <a:p>
          <a:endParaRPr lang="en-US"/>
        </a:p>
      </dgm:t>
    </dgm:pt>
    <dgm:pt modelId="{2352B7FD-32C5-47B1-88E2-BF88F9D513EC}" type="pres">
      <dgm:prSet presAssocID="{E640F303-44BA-4353-A531-FE8520866C9B}" presName="node" presStyleLbl="node1" presStyleIdx="2" presStyleCnt="4" custRadScaleRad="123208" custRadScaleInc="50243">
        <dgm:presLayoutVars>
          <dgm:bulletEnabled val="1"/>
        </dgm:presLayoutVars>
      </dgm:prSet>
      <dgm:spPr/>
      <dgm:t>
        <a:bodyPr/>
        <a:lstStyle/>
        <a:p>
          <a:endParaRPr lang="en-US"/>
        </a:p>
      </dgm:t>
    </dgm:pt>
    <dgm:pt modelId="{BDB10756-4BB8-42AD-A2F6-C9B922C4F7AB}" type="pres">
      <dgm:prSet presAssocID="{FC8707A4-929C-4E51-AF48-A84AAB2D73D7}" presName="parTrans" presStyleLbl="bgSibTrans2D1" presStyleIdx="3" presStyleCnt="4" custScaleX="82569" custLinFactNeighborX="-16560" custLinFactNeighborY="-20423"/>
      <dgm:spPr/>
      <dgm:t>
        <a:bodyPr/>
        <a:lstStyle/>
        <a:p>
          <a:endParaRPr lang="en-US"/>
        </a:p>
      </dgm:t>
    </dgm:pt>
    <dgm:pt modelId="{3750AB44-49C2-4D79-87D5-9B011F5E5F32}" type="pres">
      <dgm:prSet presAssocID="{B9F8F93D-99BF-42CB-8D2A-6D379F4C9B46}" presName="node" presStyleLbl="node1" presStyleIdx="3" presStyleCnt="4" custRadScaleRad="123379" custRadScaleInc="121477">
        <dgm:presLayoutVars>
          <dgm:bulletEnabled val="1"/>
        </dgm:presLayoutVars>
      </dgm:prSet>
      <dgm:spPr/>
      <dgm:t>
        <a:bodyPr/>
        <a:lstStyle/>
        <a:p>
          <a:endParaRPr lang="en-US"/>
        </a:p>
      </dgm:t>
    </dgm:pt>
  </dgm:ptLst>
  <dgm:cxnLst>
    <dgm:cxn modelId="{1F7234C9-80C0-4321-8DD4-8FDA798DE5B5}" srcId="{362F4290-9319-491D-8056-12FA99CC5A54}" destId="{9ED40F5D-C21C-4BA0-8F81-0C7018B21E4E}" srcOrd="0" destOrd="0" parTransId="{08D5BF7F-A985-493F-B497-789AFE0571BD}" sibTransId="{6E340775-9A73-44A5-BC57-38B79B024754}"/>
    <dgm:cxn modelId="{A01C5D70-5B04-4B0B-879F-5753E062C84D}" srcId="{362F4290-9319-491D-8056-12FA99CC5A54}" destId="{7FA51F9F-7DEF-46FC-BC05-AF62A2251F8C}" srcOrd="1" destOrd="0" parTransId="{FC85A1C2-727E-4428-A93B-171EC58987F4}" sibTransId="{4E0D9DA3-010E-401D-B519-750B7D1B5D72}"/>
    <dgm:cxn modelId="{F6C17F24-60DB-4A88-B781-C0AEC4855021}" srcId="{22991A66-9186-45AB-B3A3-E099FB8449E5}" destId="{362F4290-9319-491D-8056-12FA99CC5A54}" srcOrd="0" destOrd="0" parTransId="{B49032C5-DEBA-41AA-90B7-591B94363CA2}" sibTransId="{F30D92D5-AD20-4CA5-B549-078D309AFC41}"/>
    <dgm:cxn modelId="{DD251275-978D-465B-B702-29099D21CA77}" type="presOf" srcId="{7FA51F9F-7DEF-46FC-BC05-AF62A2251F8C}" destId="{FA755900-F1B4-4C1B-8623-121A21019AE1}" srcOrd="0" destOrd="0" presId="urn:microsoft.com/office/officeart/2005/8/layout/radial4"/>
    <dgm:cxn modelId="{4BCBC1E4-B50A-432E-9F98-02F214BF385E}" srcId="{362F4290-9319-491D-8056-12FA99CC5A54}" destId="{E640F303-44BA-4353-A531-FE8520866C9B}" srcOrd="2" destOrd="0" parTransId="{421B4F7D-E823-48DF-A706-370D4E0551C8}" sibTransId="{0ED4FDBD-CA47-46EA-B656-13EE29C0ED2A}"/>
    <dgm:cxn modelId="{75F6F2E9-2592-4EE9-B7EF-8EFB85D252F4}" type="presOf" srcId="{362F4290-9319-491D-8056-12FA99CC5A54}" destId="{576023C3-B803-4A94-A07D-DF1AE340ABD0}" srcOrd="0" destOrd="0" presId="urn:microsoft.com/office/officeart/2005/8/layout/radial4"/>
    <dgm:cxn modelId="{9CECB3F6-5AE5-4EC6-88B8-C47777329D0D}" type="presOf" srcId="{08D5BF7F-A985-493F-B497-789AFE0571BD}" destId="{9832F7A5-4939-43EF-B7A4-F460450A09A6}" srcOrd="0" destOrd="0" presId="urn:microsoft.com/office/officeart/2005/8/layout/radial4"/>
    <dgm:cxn modelId="{3619E902-A424-4316-9912-F7CB6906E528}" type="presOf" srcId="{FC8707A4-929C-4E51-AF48-A84AAB2D73D7}" destId="{BDB10756-4BB8-42AD-A2F6-C9B922C4F7AB}" srcOrd="0" destOrd="0" presId="urn:microsoft.com/office/officeart/2005/8/layout/radial4"/>
    <dgm:cxn modelId="{250AD1DE-EFCD-42AB-B1E3-9B07864D4D06}" type="presOf" srcId="{B9F8F93D-99BF-42CB-8D2A-6D379F4C9B46}" destId="{3750AB44-49C2-4D79-87D5-9B011F5E5F32}" srcOrd="0" destOrd="0" presId="urn:microsoft.com/office/officeart/2005/8/layout/radial4"/>
    <dgm:cxn modelId="{75D7CDFF-4CAC-44B2-A690-1B86741E53D8}" type="presOf" srcId="{421B4F7D-E823-48DF-A706-370D4E0551C8}" destId="{4BC9AE73-4BF1-4462-AA28-C3176D5329E9}" srcOrd="0" destOrd="0" presId="urn:microsoft.com/office/officeart/2005/8/layout/radial4"/>
    <dgm:cxn modelId="{F7C38648-B86C-47A6-B10D-24CBDC00B14C}" srcId="{22991A66-9186-45AB-B3A3-E099FB8449E5}" destId="{266823C5-09B7-4D82-A41D-CD5BFF5587A8}" srcOrd="1" destOrd="0" parTransId="{D46F5EBC-4656-4DE2-A20B-D8CAC3C07BA1}" sibTransId="{17F64B3D-CBF7-49EB-B9F5-5D4AE6E7E953}"/>
    <dgm:cxn modelId="{5BD69F5B-A1A9-41E2-832C-F7D55035AF82}" type="presOf" srcId="{22991A66-9186-45AB-B3A3-E099FB8449E5}" destId="{0E817AF8-3D12-40AC-B670-8D87E064592A}" srcOrd="0" destOrd="0" presId="urn:microsoft.com/office/officeart/2005/8/layout/radial4"/>
    <dgm:cxn modelId="{27342FBA-D78E-47C5-8AB7-0751DFBA9034}" type="presOf" srcId="{9ED40F5D-C21C-4BA0-8F81-0C7018B21E4E}" destId="{796B5DEE-D91B-49AC-AF84-30B7F00D7919}" srcOrd="0" destOrd="0" presId="urn:microsoft.com/office/officeart/2005/8/layout/radial4"/>
    <dgm:cxn modelId="{46CAB6BE-6462-40EE-9FDB-C25C48BC5651}" srcId="{362F4290-9319-491D-8056-12FA99CC5A54}" destId="{B9F8F93D-99BF-42CB-8D2A-6D379F4C9B46}" srcOrd="3" destOrd="0" parTransId="{FC8707A4-929C-4E51-AF48-A84AAB2D73D7}" sibTransId="{BDB7EB0A-E1AD-4A75-A40F-9846FB41989F}"/>
    <dgm:cxn modelId="{C5A6E571-9913-4E57-AB09-052AD90C8758}" type="presOf" srcId="{E640F303-44BA-4353-A531-FE8520866C9B}" destId="{2352B7FD-32C5-47B1-88E2-BF88F9D513EC}" srcOrd="0" destOrd="0" presId="urn:microsoft.com/office/officeart/2005/8/layout/radial4"/>
    <dgm:cxn modelId="{8782CB60-7815-4577-92B2-C5964DCBCEC0}" type="presOf" srcId="{FC85A1C2-727E-4428-A93B-171EC58987F4}" destId="{6C3B6AC7-8B8D-4CEC-8D8A-BABF15F405FE}" srcOrd="0" destOrd="0" presId="urn:microsoft.com/office/officeart/2005/8/layout/radial4"/>
    <dgm:cxn modelId="{65ECE5C9-3B27-44F5-A34C-F6142012B326}" type="presParOf" srcId="{0E817AF8-3D12-40AC-B670-8D87E064592A}" destId="{576023C3-B803-4A94-A07D-DF1AE340ABD0}" srcOrd="0" destOrd="0" presId="urn:microsoft.com/office/officeart/2005/8/layout/radial4"/>
    <dgm:cxn modelId="{E79C3B1E-7A2C-42AA-B662-C8D47412572F}" type="presParOf" srcId="{0E817AF8-3D12-40AC-B670-8D87E064592A}" destId="{9832F7A5-4939-43EF-B7A4-F460450A09A6}" srcOrd="1" destOrd="0" presId="urn:microsoft.com/office/officeart/2005/8/layout/radial4"/>
    <dgm:cxn modelId="{A1F6C301-F3D6-4A3B-94D1-C6F5233A020E}" type="presParOf" srcId="{0E817AF8-3D12-40AC-B670-8D87E064592A}" destId="{796B5DEE-D91B-49AC-AF84-30B7F00D7919}" srcOrd="2" destOrd="0" presId="urn:microsoft.com/office/officeart/2005/8/layout/radial4"/>
    <dgm:cxn modelId="{777906F4-7C73-4AD4-8294-F32C93050A00}" type="presParOf" srcId="{0E817AF8-3D12-40AC-B670-8D87E064592A}" destId="{6C3B6AC7-8B8D-4CEC-8D8A-BABF15F405FE}" srcOrd="3" destOrd="0" presId="urn:microsoft.com/office/officeart/2005/8/layout/radial4"/>
    <dgm:cxn modelId="{5A9EE867-9BA8-4082-8D85-68EBFCC43BE5}" type="presParOf" srcId="{0E817AF8-3D12-40AC-B670-8D87E064592A}" destId="{FA755900-F1B4-4C1B-8623-121A21019AE1}" srcOrd="4" destOrd="0" presId="urn:microsoft.com/office/officeart/2005/8/layout/radial4"/>
    <dgm:cxn modelId="{C23B81A6-11DB-45EC-A7A6-AF0BFBD60A26}" type="presParOf" srcId="{0E817AF8-3D12-40AC-B670-8D87E064592A}" destId="{4BC9AE73-4BF1-4462-AA28-C3176D5329E9}" srcOrd="5" destOrd="0" presId="urn:microsoft.com/office/officeart/2005/8/layout/radial4"/>
    <dgm:cxn modelId="{AA711C2F-D484-4426-92FA-C14E12E5550B}" type="presParOf" srcId="{0E817AF8-3D12-40AC-B670-8D87E064592A}" destId="{2352B7FD-32C5-47B1-88E2-BF88F9D513EC}" srcOrd="6" destOrd="0" presId="urn:microsoft.com/office/officeart/2005/8/layout/radial4"/>
    <dgm:cxn modelId="{5199E6A7-711E-4A10-B000-C38A87135477}" type="presParOf" srcId="{0E817AF8-3D12-40AC-B670-8D87E064592A}" destId="{BDB10756-4BB8-42AD-A2F6-C9B922C4F7AB}" srcOrd="7" destOrd="0" presId="urn:microsoft.com/office/officeart/2005/8/layout/radial4"/>
    <dgm:cxn modelId="{28A5E8A1-C2FC-4D63-84A0-95E762AECF8F}" type="presParOf" srcId="{0E817AF8-3D12-40AC-B670-8D87E064592A}" destId="{3750AB44-49C2-4D79-87D5-9B011F5E5F32}"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5115AF-E1BD-4ECE-AC60-C80F2260100E}"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08B2A21B-8697-413E-9E16-B0147655146C}">
      <dgm:prSet phldrT="[Text]"/>
      <dgm:spPr/>
      <dgm:t>
        <a:bodyPr/>
        <a:lstStyle/>
        <a:p>
          <a:r>
            <a:rPr lang="en-US" dirty="0"/>
            <a:t>Medical: 1st</a:t>
          </a:r>
        </a:p>
      </dgm:t>
    </dgm:pt>
    <dgm:pt modelId="{7B590263-9DCD-49F1-BA60-2979427303CC}" type="parTrans" cxnId="{291BE6F7-FA01-4DF2-B6FD-0AD1C8FA30B6}">
      <dgm:prSet/>
      <dgm:spPr/>
      <dgm:t>
        <a:bodyPr/>
        <a:lstStyle/>
        <a:p>
          <a:endParaRPr lang="en-US"/>
        </a:p>
      </dgm:t>
    </dgm:pt>
    <dgm:pt modelId="{444B5D99-224A-4F21-92FD-B945CB9738A1}" type="sibTrans" cxnId="{291BE6F7-FA01-4DF2-B6FD-0AD1C8FA30B6}">
      <dgm:prSet/>
      <dgm:spPr/>
      <dgm:t>
        <a:bodyPr/>
        <a:lstStyle/>
        <a:p>
          <a:endParaRPr lang="en-US"/>
        </a:p>
      </dgm:t>
    </dgm:pt>
    <dgm:pt modelId="{B85FD8A3-378B-48B1-B441-5EEB49A87274}">
      <dgm:prSet phldrT="[Text]"/>
      <dgm:spPr/>
      <dgm:t>
        <a:bodyPr/>
        <a:lstStyle/>
        <a:p>
          <a:r>
            <a:rPr lang="en-US" dirty="0"/>
            <a:t>Screen</a:t>
          </a:r>
        </a:p>
      </dgm:t>
    </dgm:pt>
    <dgm:pt modelId="{5209B4D4-660B-4E30-BF73-1033986F7AB2}" type="parTrans" cxnId="{551491AC-C33C-46BD-8035-D6A6034772D0}">
      <dgm:prSet/>
      <dgm:spPr/>
      <dgm:t>
        <a:bodyPr/>
        <a:lstStyle/>
        <a:p>
          <a:endParaRPr lang="en-US"/>
        </a:p>
      </dgm:t>
    </dgm:pt>
    <dgm:pt modelId="{3C271D98-C8FC-4DC1-A757-9698F63A1025}" type="sibTrans" cxnId="{551491AC-C33C-46BD-8035-D6A6034772D0}">
      <dgm:prSet/>
      <dgm:spPr/>
      <dgm:t>
        <a:bodyPr/>
        <a:lstStyle/>
        <a:p>
          <a:endParaRPr lang="en-US"/>
        </a:p>
      </dgm:t>
    </dgm:pt>
    <dgm:pt modelId="{AD67A3E2-09E3-48F4-95D7-398F2DE80F50}">
      <dgm:prSet phldrT="[Text]"/>
      <dgm:spPr/>
      <dgm:t>
        <a:bodyPr/>
        <a:lstStyle/>
        <a:p>
          <a:r>
            <a:rPr lang="en-US" dirty="0"/>
            <a:t>Treat</a:t>
          </a:r>
        </a:p>
      </dgm:t>
    </dgm:pt>
    <dgm:pt modelId="{267CCE4A-2E44-4651-8357-05930EE78918}" type="parTrans" cxnId="{93B93C44-D5F2-4C17-9A77-B6AA09F9C590}">
      <dgm:prSet/>
      <dgm:spPr/>
      <dgm:t>
        <a:bodyPr/>
        <a:lstStyle/>
        <a:p>
          <a:endParaRPr lang="en-US"/>
        </a:p>
      </dgm:t>
    </dgm:pt>
    <dgm:pt modelId="{4A051C2E-5A4E-4CC5-8B08-52A10E4FD17B}" type="sibTrans" cxnId="{93B93C44-D5F2-4C17-9A77-B6AA09F9C590}">
      <dgm:prSet/>
      <dgm:spPr/>
      <dgm:t>
        <a:bodyPr/>
        <a:lstStyle/>
        <a:p>
          <a:endParaRPr lang="en-US"/>
        </a:p>
      </dgm:t>
    </dgm:pt>
    <dgm:pt modelId="{0E229426-AE3D-44DC-A8EE-D82D117CDE83}">
      <dgm:prSet phldrT="[Text]"/>
      <dgm:spPr/>
      <dgm:t>
        <a:bodyPr/>
        <a:lstStyle/>
        <a:p>
          <a:r>
            <a:rPr lang="en-US" dirty="0"/>
            <a:t>Drug and Alcohol: 2nd</a:t>
          </a:r>
        </a:p>
      </dgm:t>
    </dgm:pt>
    <dgm:pt modelId="{BD73DF11-6123-47A7-8529-214738066852}" type="parTrans" cxnId="{50F0BBF2-688B-4C2C-ACCD-284ECFAECEC8}">
      <dgm:prSet/>
      <dgm:spPr/>
      <dgm:t>
        <a:bodyPr/>
        <a:lstStyle/>
        <a:p>
          <a:endParaRPr lang="en-US"/>
        </a:p>
      </dgm:t>
    </dgm:pt>
    <dgm:pt modelId="{2FA71E46-A1E1-4D0D-8EA8-66749FE0E8FA}" type="sibTrans" cxnId="{50F0BBF2-688B-4C2C-ACCD-284ECFAECEC8}">
      <dgm:prSet/>
      <dgm:spPr/>
      <dgm:t>
        <a:bodyPr/>
        <a:lstStyle/>
        <a:p>
          <a:endParaRPr lang="en-US"/>
        </a:p>
      </dgm:t>
    </dgm:pt>
    <dgm:pt modelId="{6E4AA48A-40B1-4A29-B71A-6C6367800D10}">
      <dgm:prSet phldrT="[Text]"/>
      <dgm:spPr/>
      <dgm:t>
        <a:bodyPr/>
        <a:lstStyle/>
        <a:p>
          <a:r>
            <a:rPr lang="en-US" dirty="0"/>
            <a:t>Screen</a:t>
          </a:r>
        </a:p>
      </dgm:t>
    </dgm:pt>
    <dgm:pt modelId="{98AA694F-6A02-46D5-B2B4-D9F92EEB84D8}" type="parTrans" cxnId="{319CE797-0D2E-4257-BF2E-6A243B3B5C05}">
      <dgm:prSet/>
      <dgm:spPr/>
      <dgm:t>
        <a:bodyPr/>
        <a:lstStyle/>
        <a:p>
          <a:endParaRPr lang="en-US"/>
        </a:p>
      </dgm:t>
    </dgm:pt>
    <dgm:pt modelId="{373446C9-EFD8-4035-BF15-D5CE3C01F7FB}" type="sibTrans" cxnId="{319CE797-0D2E-4257-BF2E-6A243B3B5C05}">
      <dgm:prSet/>
      <dgm:spPr/>
      <dgm:t>
        <a:bodyPr/>
        <a:lstStyle/>
        <a:p>
          <a:endParaRPr lang="en-US"/>
        </a:p>
      </dgm:t>
    </dgm:pt>
    <dgm:pt modelId="{ADB0770E-2EFA-453B-B11B-5E661945B8F8}">
      <dgm:prSet phldrT="[Text]"/>
      <dgm:spPr/>
      <dgm:t>
        <a:bodyPr/>
        <a:lstStyle/>
        <a:p>
          <a:r>
            <a:rPr lang="en-US" dirty="0"/>
            <a:t>Treat</a:t>
          </a:r>
        </a:p>
      </dgm:t>
    </dgm:pt>
    <dgm:pt modelId="{A01F7EA3-5440-4E95-843B-366C575FC2DE}" type="parTrans" cxnId="{F8817609-396E-4879-8557-A09F15A0F161}">
      <dgm:prSet/>
      <dgm:spPr/>
      <dgm:t>
        <a:bodyPr/>
        <a:lstStyle/>
        <a:p>
          <a:endParaRPr lang="en-US"/>
        </a:p>
      </dgm:t>
    </dgm:pt>
    <dgm:pt modelId="{BE0F4E05-2A08-4759-B5C7-EF6FDF92ACD1}" type="sibTrans" cxnId="{F8817609-396E-4879-8557-A09F15A0F161}">
      <dgm:prSet/>
      <dgm:spPr/>
      <dgm:t>
        <a:bodyPr/>
        <a:lstStyle/>
        <a:p>
          <a:endParaRPr lang="en-US"/>
        </a:p>
      </dgm:t>
    </dgm:pt>
    <dgm:pt modelId="{344B7562-8A50-4207-8AB6-C29005C6D21E}">
      <dgm:prSet phldrT="[Text]"/>
      <dgm:spPr/>
      <dgm:t>
        <a:bodyPr/>
        <a:lstStyle/>
        <a:p>
          <a:r>
            <a:rPr lang="en-US" dirty="0"/>
            <a:t>Mental Health: 3rd</a:t>
          </a:r>
        </a:p>
      </dgm:t>
    </dgm:pt>
    <dgm:pt modelId="{3026F910-350D-4E53-B000-A6247FCFC320}" type="parTrans" cxnId="{7C1C7D65-3470-4BF5-BF97-8876737897D4}">
      <dgm:prSet/>
      <dgm:spPr/>
      <dgm:t>
        <a:bodyPr/>
        <a:lstStyle/>
        <a:p>
          <a:endParaRPr lang="en-US"/>
        </a:p>
      </dgm:t>
    </dgm:pt>
    <dgm:pt modelId="{BFE1B4AD-1FC4-4F34-BE53-3D2511CA5ABD}" type="sibTrans" cxnId="{7C1C7D65-3470-4BF5-BF97-8876737897D4}">
      <dgm:prSet/>
      <dgm:spPr/>
      <dgm:t>
        <a:bodyPr/>
        <a:lstStyle/>
        <a:p>
          <a:endParaRPr lang="en-US"/>
        </a:p>
      </dgm:t>
    </dgm:pt>
    <dgm:pt modelId="{00A8D252-3651-48E3-B8AC-EB925514EF31}">
      <dgm:prSet phldrT="[Text]"/>
      <dgm:spPr/>
      <dgm:t>
        <a:bodyPr/>
        <a:lstStyle/>
        <a:p>
          <a:r>
            <a:rPr lang="en-US" dirty="0"/>
            <a:t>Screen </a:t>
          </a:r>
        </a:p>
      </dgm:t>
    </dgm:pt>
    <dgm:pt modelId="{CD1727B7-3822-43A0-9DE3-C8C9CAD94B96}" type="parTrans" cxnId="{BD670280-B2F0-48AC-94D2-ABDF4925ACEA}">
      <dgm:prSet/>
      <dgm:spPr/>
      <dgm:t>
        <a:bodyPr/>
        <a:lstStyle/>
        <a:p>
          <a:endParaRPr lang="en-US"/>
        </a:p>
      </dgm:t>
    </dgm:pt>
    <dgm:pt modelId="{6515D913-7EBF-4446-ACFC-7DE4BBF5789D}" type="sibTrans" cxnId="{BD670280-B2F0-48AC-94D2-ABDF4925ACEA}">
      <dgm:prSet/>
      <dgm:spPr/>
      <dgm:t>
        <a:bodyPr/>
        <a:lstStyle/>
        <a:p>
          <a:endParaRPr lang="en-US"/>
        </a:p>
      </dgm:t>
    </dgm:pt>
    <dgm:pt modelId="{B48FCAB6-47E7-4D22-8585-0559EF9C1B6A}">
      <dgm:prSet phldrT="[Text]"/>
      <dgm:spPr/>
      <dgm:t>
        <a:bodyPr/>
        <a:lstStyle/>
        <a:p>
          <a:r>
            <a:rPr lang="en-US" dirty="0"/>
            <a:t>Treat</a:t>
          </a:r>
        </a:p>
      </dgm:t>
    </dgm:pt>
    <dgm:pt modelId="{C2CCD6B8-E099-4572-BA3A-EE2F85061E4F}" type="parTrans" cxnId="{9F7E389B-E7B0-4F3E-99AD-D8108E57E4A7}">
      <dgm:prSet/>
      <dgm:spPr/>
      <dgm:t>
        <a:bodyPr/>
        <a:lstStyle/>
        <a:p>
          <a:endParaRPr lang="en-US"/>
        </a:p>
      </dgm:t>
    </dgm:pt>
    <dgm:pt modelId="{77782191-1492-467B-957F-9CCDA6311D09}" type="sibTrans" cxnId="{9F7E389B-E7B0-4F3E-99AD-D8108E57E4A7}">
      <dgm:prSet/>
      <dgm:spPr/>
      <dgm:t>
        <a:bodyPr/>
        <a:lstStyle/>
        <a:p>
          <a:endParaRPr lang="en-US"/>
        </a:p>
      </dgm:t>
    </dgm:pt>
    <dgm:pt modelId="{F17D3E91-9D16-4A31-8EAE-74566A6B070F}" type="pres">
      <dgm:prSet presAssocID="{6D5115AF-E1BD-4ECE-AC60-C80F2260100E}" presName="Name0" presStyleCnt="0">
        <dgm:presLayoutVars>
          <dgm:dir/>
          <dgm:animLvl val="lvl"/>
          <dgm:resizeHandles val="exact"/>
        </dgm:presLayoutVars>
      </dgm:prSet>
      <dgm:spPr/>
      <dgm:t>
        <a:bodyPr/>
        <a:lstStyle/>
        <a:p>
          <a:endParaRPr lang="en-US"/>
        </a:p>
      </dgm:t>
    </dgm:pt>
    <dgm:pt modelId="{AB25D68B-EF5A-4D0D-8D7C-460BBCFA2FA2}" type="pres">
      <dgm:prSet presAssocID="{344B7562-8A50-4207-8AB6-C29005C6D21E}" presName="boxAndChildren" presStyleCnt="0"/>
      <dgm:spPr/>
    </dgm:pt>
    <dgm:pt modelId="{4B9F9000-7744-46AA-8438-DBA2188E855F}" type="pres">
      <dgm:prSet presAssocID="{344B7562-8A50-4207-8AB6-C29005C6D21E}" presName="parentTextBox" presStyleLbl="node1" presStyleIdx="0" presStyleCnt="3"/>
      <dgm:spPr/>
      <dgm:t>
        <a:bodyPr/>
        <a:lstStyle/>
        <a:p>
          <a:endParaRPr lang="en-US"/>
        </a:p>
      </dgm:t>
    </dgm:pt>
    <dgm:pt modelId="{2C576956-2A08-4F2C-B66B-9FBA55002E7C}" type="pres">
      <dgm:prSet presAssocID="{344B7562-8A50-4207-8AB6-C29005C6D21E}" presName="entireBox" presStyleLbl="node1" presStyleIdx="0" presStyleCnt="3"/>
      <dgm:spPr/>
      <dgm:t>
        <a:bodyPr/>
        <a:lstStyle/>
        <a:p>
          <a:endParaRPr lang="en-US"/>
        </a:p>
      </dgm:t>
    </dgm:pt>
    <dgm:pt modelId="{005894A7-AC50-41A9-8BFF-4488C3212F7F}" type="pres">
      <dgm:prSet presAssocID="{344B7562-8A50-4207-8AB6-C29005C6D21E}" presName="descendantBox" presStyleCnt="0"/>
      <dgm:spPr/>
    </dgm:pt>
    <dgm:pt modelId="{207B9053-0C0C-4ABD-8DFB-520AADBAF6F8}" type="pres">
      <dgm:prSet presAssocID="{00A8D252-3651-48E3-B8AC-EB925514EF31}" presName="childTextBox" presStyleLbl="fgAccFollowNode1" presStyleIdx="0" presStyleCnt="6">
        <dgm:presLayoutVars>
          <dgm:bulletEnabled val="1"/>
        </dgm:presLayoutVars>
      </dgm:prSet>
      <dgm:spPr/>
      <dgm:t>
        <a:bodyPr/>
        <a:lstStyle/>
        <a:p>
          <a:endParaRPr lang="en-US"/>
        </a:p>
      </dgm:t>
    </dgm:pt>
    <dgm:pt modelId="{7BA140A0-ED51-4A2F-A30C-A95D24F9F73B}" type="pres">
      <dgm:prSet presAssocID="{B48FCAB6-47E7-4D22-8585-0559EF9C1B6A}" presName="childTextBox" presStyleLbl="fgAccFollowNode1" presStyleIdx="1" presStyleCnt="6">
        <dgm:presLayoutVars>
          <dgm:bulletEnabled val="1"/>
        </dgm:presLayoutVars>
      </dgm:prSet>
      <dgm:spPr/>
      <dgm:t>
        <a:bodyPr/>
        <a:lstStyle/>
        <a:p>
          <a:endParaRPr lang="en-US"/>
        </a:p>
      </dgm:t>
    </dgm:pt>
    <dgm:pt modelId="{649AE5F2-D6AC-4FD8-B738-16EFE54D57BE}" type="pres">
      <dgm:prSet presAssocID="{2FA71E46-A1E1-4D0D-8EA8-66749FE0E8FA}" presName="sp" presStyleCnt="0"/>
      <dgm:spPr/>
    </dgm:pt>
    <dgm:pt modelId="{57D0AB54-E4A9-4467-BC38-79FE925166D1}" type="pres">
      <dgm:prSet presAssocID="{0E229426-AE3D-44DC-A8EE-D82D117CDE83}" presName="arrowAndChildren" presStyleCnt="0"/>
      <dgm:spPr/>
    </dgm:pt>
    <dgm:pt modelId="{ADA1C423-AFC4-4408-A512-7511B8716F3E}" type="pres">
      <dgm:prSet presAssocID="{0E229426-AE3D-44DC-A8EE-D82D117CDE83}" presName="parentTextArrow" presStyleLbl="node1" presStyleIdx="0" presStyleCnt="3"/>
      <dgm:spPr/>
      <dgm:t>
        <a:bodyPr/>
        <a:lstStyle/>
        <a:p>
          <a:endParaRPr lang="en-US"/>
        </a:p>
      </dgm:t>
    </dgm:pt>
    <dgm:pt modelId="{34AD1019-2116-49DC-A8B9-CCF5D9BFFC51}" type="pres">
      <dgm:prSet presAssocID="{0E229426-AE3D-44DC-A8EE-D82D117CDE83}" presName="arrow" presStyleLbl="node1" presStyleIdx="1" presStyleCnt="3"/>
      <dgm:spPr/>
      <dgm:t>
        <a:bodyPr/>
        <a:lstStyle/>
        <a:p>
          <a:endParaRPr lang="en-US"/>
        </a:p>
      </dgm:t>
    </dgm:pt>
    <dgm:pt modelId="{F6D83AA4-F8F5-4D70-83F2-495255F55ACC}" type="pres">
      <dgm:prSet presAssocID="{0E229426-AE3D-44DC-A8EE-D82D117CDE83}" presName="descendantArrow" presStyleCnt="0"/>
      <dgm:spPr/>
    </dgm:pt>
    <dgm:pt modelId="{6376E45B-E993-406D-B416-3FE0C86A7AF0}" type="pres">
      <dgm:prSet presAssocID="{6E4AA48A-40B1-4A29-B71A-6C6367800D10}" presName="childTextArrow" presStyleLbl="fgAccFollowNode1" presStyleIdx="2" presStyleCnt="6">
        <dgm:presLayoutVars>
          <dgm:bulletEnabled val="1"/>
        </dgm:presLayoutVars>
      </dgm:prSet>
      <dgm:spPr/>
      <dgm:t>
        <a:bodyPr/>
        <a:lstStyle/>
        <a:p>
          <a:endParaRPr lang="en-US"/>
        </a:p>
      </dgm:t>
    </dgm:pt>
    <dgm:pt modelId="{A2A6E70C-B3DD-4C2D-BC42-F89236E39F84}" type="pres">
      <dgm:prSet presAssocID="{ADB0770E-2EFA-453B-B11B-5E661945B8F8}" presName="childTextArrow" presStyleLbl="fgAccFollowNode1" presStyleIdx="3" presStyleCnt="6">
        <dgm:presLayoutVars>
          <dgm:bulletEnabled val="1"/>
        </dgm:presLayoutVars>
      </dgm:prSet>
      <dgm:spPr/>
      <dgm:t>
        <a:bodyPr/>
        <a:lstStyle/>
        <a:p>
          <a:endParaRPr lang="en-US"/>
        </a:p>
      </dgm:t>
    </dgm:pt>
    <dgm:pt modelId="{241D2EF8-7610-44BC-952D-E9EB6289EEF5}" type="pres">
      <dgm:prSet presAssocID="{444B5D99-224A-4F21-92FD-B945CB9738A1}" presName="sp" presStyleCnt="0"/>
      <dgm:spPr/>
    </dgm:pt>
    <dgm:pt modelId="{39174B52-FFEE-40E5-9F1A-8028B76C33DA}" type="pres">
      <dgm:prSet presAssocID="{08B2A21B-8697-413E-9E16-B0147655146C}" presName="arrowAndChildren" presStyleCnt="0"/>
      <dgm:spPr/>
    </dgm:pt>
    <dgm:pt modelId="{DF88E36D-6C25-4873-AF9E-EEE6FCFE436F}" type="pres">
      <dgm:prSet presAssocID="{08B2A21B-8697-413E-9E16-B0147655146C}" presName="parentTextArrow" presStyleLbl="node1" presStyleIdx="1" presStyleCnt="3"/>
      <dgm:spPr/>
      <dgm:t>
        <a:bodyPr/>
        <a:lstStyle/>
        <a:p>
          <a:endParaRPr lang="en-US"/>
        </a:p>
      </dgm:t>
    </dgm:pt>
    <dgm:pt modelId="{460C5AB5-E84F-482D-8061-33E8FB893F65}" type="pres">
      <dgm:prSet presAssocID="{08B2A21B-8697-413E-9E16-B0147655146C}" presName="arrow" presStyleLbl="node1" presStyleIdx="2" presStyleCnt="3" custLinFactNeighborX="765" custLinFactNeighborY="-2567"/>
      <dgm:spPr/>
      <dgm:t>
        <a:bodyPr/>
        <a:lstStyle/>
        <a:p>
          <a:endParaRPr lang="en-US"/>
        </a:p>
      </dgm:t>
    </dgm:pt>
    <dgm:pt modelId="{5BE69C6F-F3BA-4970-8223-DE9A1DBCF819}" type="pres">
      <dgm:prSet presAssocID="{08B2A21B-8697-413E-9E16-B0147655146C}" presName="descendantArrow" presStyleCnt="0"/>
      <dgm:spPr/>
    </dgm:pt>
    <dgm:pt modelId="{C5A8C2BD-9B24-4215-8C96-4F8FB09ADBAA}" type="pres">
      <dgm:prSet presAssocID="{B85FD8A3-378B-48B1-B441-5EEB49A87274}" presName="childTextArrow" presStyleLbl="fgAccFollowNode1" presStyleIdx="4" presStyleCnt="6">
        <dgm:presLayoutVars>
          <dgm:bulletEnabled val="1"/>
        </dgm:presLayoutVars>
      </dgm:prSet>
      <dgm:spPr/>
      <dgm:t>
        <a:bodyPr/>
        <a:lstStyle/>
        <a:p>
          <a:endParaRPr lang="en-US"/>
        </a:p>
      </dgm:t>
    </dgm:pt>
    <dgm:pt modelId="{1639CD38-6A43-44ED-8E5F-04460DC393A6}" type="pres">
      <dgm:prSet presAssocID="{AD67A3E2-09E3-48F4-95D7-398F2DE80F50}" presName="childTextArrow" presStyleLbl="fgAccFollowNode1" presStyleIdx="5" presStyleCnt="6">
        <dgm:presLayoutVars>
          <dgm:bulletEnabled val="1"/>
        </dgm:presLayoutVars>
      </dgm:prSet>
      <dgm:spPr/>
      <dgm:t>
        <a:bodyPr/>
        <a:lstStyle/>
        <a:p>
          <a:endParaRPr lang="en-US"/>
        </a:p>
      </dgm:t>
    </dgm:pt>
  </dgm:ptLst>
  <dgm:cxnLst>
    <dgm:cxn modelId="{F8817609-396E-4879-8557-A09F15A0F161}" srcId="{0E229426-AE3D-44DC-A8EE-D82D117CDE83}" destId="{ADB0770E-2EFA-453B-B11B-5E661945B8F8}" srcOrd="1" destOrd="0" parTransId="{A01F7EA3-5440-4E95-843B-366C575FC2DE}" sibTransId="{BE0F4E05-2A08-4759-B5C7-EF6FDF92ACD1}"/>
    <dgm:cxn modelId="{9F7E389B-E7B0-4F3E-99AD-D8108E57E4A7}" srcId="{344B7562-8A50-4207-8AB6-C29005C6D21E}" destId="{B48FCAB6-47E7-4D22-8585-0559EF9C1B6A}" srcOrd="1" destOrd="0" parTransId="{C2CCD6B8-E099-4572-BA3A-EE2F85061E4F}" sibTransId="{77782191-1492-467B-957F-9CCDA6311D09}"/>
    <dgm:cxn modelId="{C361C774-9998-42BC-B10F-7D459E9BDE30}" type="presOf" srcId="{AD67A3E2-09E3-48F4-95D7-398F2DE80F50}" destId="{1639CD38-6A43-44ED-8E5F-04460DC393A6}" srcOrd="0" destOrd="0" presId="urn:microsoft.com/office/officeart/2005/8/layout/process4"/>
    <dgm:cxn modelId="{F86A5D6F-99BF-4547-A7D6-D49CBCFF2965}" type="presOf" srcId="{B48FCAB6-47E7-4D22-8585-0559EF9C1B6A}" destId="{7BA140A0-ED51-4A2F-A30C-A95D24F9F73B}" srcOrd="0" destOrd="0" presId="urn:microsoft.com/office/officeart/2005/8/layout/process4"/>
    <dgm:cxn modelId="{BD670280-B2F0-48AC-94D2-ABDF4925ACEA}" srcId="{344B7562-8A50-4207-8AB6-C29005C6D21E}" destId="{00A8D252-3651-48E3-B8AC-EB925514EF31}" srcOrd="0" destOrd="0" parTransId="{CD1727B7-3822-43A0-9DE3-C8C9CAD94B96}" sibTransId="{6515D913-7EBF-4446-ACFC-7DE4BBF5789D}"/>
    <dgm:cxn modelId="{7C1C7D65-3470-4BF5-BF97-8876737897D4}" srcId="{6D5115AF-E1BD-4ECE-AC60-C80F2260100E}" destId="{344B7562-8A50-4207-8AB6-C29005C6D21E}" srcOrd="2" destOrd="0" parTransId="{3026F910-350D-4E53-B000-A6247FCFC320}" sibTransId="{BFE1B4AD-1FC4-4F34-BE53-3D2511CA5ABD}"/>
    <dgm:cxn modelId="{E522A31F-53BA-4D83-B027-1A8367AE60D0}" type="presOf" srcId="{08B2A21B-8697-413E-9E16-B0147655146C}" destId="{460C5AB5-E84F-482D-8061-33E8FB893F65}" srcOrd="1" destOrd="0" presId="urn:microsoft.com/office/officeart/2005/8/layout/process4"/>
    <dgm:cxn modelId="{551491AC-C33C-46BD-8035-D6A6034772D0}" srcId="{08B2A21B-8697-413E-9E16-B0147655146C}" destId="{B85FD8A3-378B-48B1-B441-5EEB49A87274}" srcOrd="0" destOrd="0" parTransId="{5209B4D4-660B-4E30-BF73-1033986F7AB2}" sibTransId="{3C271D98-C8FC-4DC1-A757-9698F63A1025}"/>
    <dgm:cxn modelId="{3ED6610E-6CD8-44BD-B834-6BB715BC5436}" type="presOf" srcId="{ADB0770E-2EFA-453B-B11B-5E661945B8F8}" destId="{A2A6E70C-B3DD-4C2D-BC42-F89236E39F84}" srcOrd="0" destOrd="0" presId="urn:microsoft.com/office/officeart/2005/8/layout/process4"/>
    <dgm:cxn modelId="{0F65CE50-3B75-4FD7-84BA-C5B27523A7FD}" type="presOf" srcId="{00A8D252-3651-48E3-B8AC-EB925514EF31}" destId="{207B9053-0C0C-4ABD-8DFB-520AADBAF6F8}" srcOrd="0" destOrd="0" presId="urn:microsoft.com/office/officeart/2005/8/layout/process4"/>
    <dgm:cxn modelId="{347113D9-A001-401B-B11D-5B2D1BF1CB1E}" type="presOf" srcId="{6E4AA48A-40B1-4A29-B71A-6C6367800D10}" destId="{6376E45B-E993-406D-B416-3FE0C86A7AF0}" srcOrd="0" destOrd="0" presId="urn:microsoft.com/office/officeart/2005/8/layout/process4"/>
    <dgm:cxn modelId="{EB17CC00-4BDB-4491-9C77-82A7137E8D91}" type="presOf" srcId="{344B7562-8A50-4207-8AB6-C29005C6D21E}" destId="{4B9F9000-7744-46AA-8438-DBA2188E855F}" srcOrd="0" destOrd="0" presId="urn:microsoft.com/office/officeart/2005/8/layout/process4"/>
    <dgm:cxn modelId="{291BE6F7-FA01-4DF2-B6FD-0AD1C8FA30B6}" srcId="{6D5115AF-E1BD-4ECE-AC60-C80F2260100E}" destId="{08B2A21B-8697-413E-9E16-B0147655146C}" srcOrd="0" destOrd="0" parTransId="{7B590263-9DCD-49F1-BA60-2979427303CC}" sibTransId="{444B5D99-224A-4F21-92FD-B945CB9738A1}"/>
    <dgm:cxn modelId="{50F0BBF2-688B-4C2C-ACCD-284ECFAECEC8}" srcId="{6D5115AF-E1BD-4ECE-AC60-C80F2260100E}" destId="{0E229426-AE3D-44DC-A8EE-D82D117CDE83}" srcOrd="1" destOrd="0" parTransId="{BD73DF11-6123-47A7-8529-214738066852}" sibTransId="{2FA71E46-A1E1-4D0D-8EA8-66749FE0E8FA}"/>
    <dgm:cxn modelId="{5388E3B0-12FE-47F9-9766-DD070D9D1D79}" type="presOf" srcId="{08B2A21B-8697-413E-9E16-B0147655146C}" destId="{DF88E36D-6C25-4873-AF9E-EEE6FCFE436F}" srcOrd="0" destOrd="0" presId="urn:microsoft.com/office/officeart/2005/8/layout/process4"/>
    <dgm:cxn modelId="{5B6E1463-B3A9-4F4F-93EA-CA76E5CA1BE8}" type="presOf" srcId="{0E229426-AE3D-44DC-A8EE-D82D117CDE83}" destId="{34AD1019-2116-49DC-A8B9-CCF5D9BFFC51}" srcOrd="1" destOrd="0" presId="urn:microsoft.com/office/officeart/2005/8/layout/process4"/>
    <dgm:cxn modelId="{93B93C44-D5F2-4C17-9A77-B6AA09F9C590}" srcId="{08B2A21B-8697-413E-9E16-B0147655146C}" destId="{AD67A3E2-09E3-48F4-95D7-398F2DE80F50}" srcOrd="1" destOrd="0" parTransId="{267CCE4A-2E44-4651-8357-05930EE78918}" sibTransId="{4A051C2E-5A4E-4CC5-8B08-52A10E4FD17B}"/>
    <dgm:cxn modelId="{319CE797-0D2E-4257-BF2E-6A243B3B5C05}" srcId="{0E229426-AE3D-44DC-A8EE-D82D117CDE83}" destId="{6E4AA48A-40B1-4A29-B71A-6C6367800D10}" srcOrd="0" destOrd="0" parTransId="{98AA694F-6A02-46D5-B2B4-D9F92EEB84D8}" sibTransId="{373446C9-EFD8-4035-BF15-D5CE3C01F7FB}"/>
    <dgm:cxn modelId="{059EE034-2AFC-4069-816C-B540222950DB}" type="presOf" srcId="{0E229426-AE3D-44DC-A8EE-D82D117CDE83}" destId="{ADA1C423-AFC4-4408-A512-7511B8716F3E}" srcOrd="0" destOrd="0" presId="urn:microsoft.com/office/officeart/2005/8/layout/process4"/>
    <dgm:cxn modelId="{5C01554A-B36D-485F-BCD9-D2E13F901BE4}" type="presOf" srcId="{344B7562-8A50-4207-8AB6-C29005C6D21E}" destId="{2C576956-2A08-4F2C-B66B-9FBA55002E7C}" srcOrd="1" destOrd="0" presId="urn:microsoft.com/office/officeart/2005/8/layout/process4"/>
    <dgm:cxn modelId="{0E6A29A0-9D5D-4F03-825A-E16050BC1AD9}" type="presOf" srcId="{6D5115AF-E1BD-4ECE-AC60-C80F2260100E}" destId="{F17D3E91-9D16-4A31-8EAE-74566A6B070F}" srcOrd="0" destOrd="0" presId="urn:microsoft.com/office/officeart/2005/8/layout/process4"/>
    <dgm:cxn modelId="{0F790AF9-50A4-495B-8DAC-130B87549BA7}" type="presOf" srcId="{B85FD8A3-378B-48B1-B441-5EEB49A87274}" destId="{C5A8C2BD-9B24-4215-8C96-4F8FB09ADBAA}" srcOrd="0" destOrd="0" presId="urn:microsoft.com/office/officeart/2005/8/layout/process4"/>
    <dgm:cxn modelId="{BB4D57EC-932B-4C9A-89FB-8D9DA09AE05C}" type="presParOf" srcId="{F17D3E91-9D16-4A31-8EAE-74566A6B070F}" destId="{AB25D68B-EF5A-4D0D-8D7C-460BBCFA2FA2}" srcOrd="0" destOrd="0" presId="urn:microsoft.com/office/officeart/2005/8/layout/process4"/>
    <dgm:cxn modelId="{6627CC24-7B36-4674-8698-F332E4045579}" type="presParOf" srcId="{AB25D68B-EF5A-4D0D-8D7C-460BBCFA2FA2}" destId="{4B9F9000-7744-46AA-8438-DBA2188E855F}" srcOrd="0" destOrd="0" presId="urn:microsoft.com/office/officeart/2005/8/layout/process4"/>
    <dgm:cxn modelId="{7B1D0DD1-D4EE-4CBC-BD91-86921C9D36FA}" type="presParOf" srcId="{AB25D68B-EF5A-4D0D-8D7C-460BBCFA2FA2}" destId="{2C576956-2A08-4F2C-B66B-9FBA55002E7C}" srcOrd="1" destOrd="0" presId="urn:microsoft.com/office/officeart/2005/8/layout/process4"/>
    <dgm:cxn modelId="{075818A9-0A5E-49D8-8C1C-9DA27ED94DEA}" type="presParOf" srcId="{AB25D68B-EF5A-4D0D-8D7C-460BBCFA2FA2}" destId="{005894A7-AC50-41A9-8BFF-4488C3212F7F}" srcOrd="2" destOrd="0" presId="urn:microsoft.com/office/officeart/2005/8/layout/process4"/>
    <dgm:cxn modelId="{7FA45FA2-5C1F-4E90-AF7F-DAE490AC1899}" type="presParOf" srcId="{005894A7-AC50-41A9-8BFF-4488C3212F7F}" destId="{207B9053-0C0C-4ABD-8DFB-520AADBAF6F8}" srcOrd="0" destOrd="0" presId="urn:microsoft.com/office/officeart/2005/8/layout/process4"/>
    <dgm:cxn modelId="{11B62E38-DB76-409E-93DB-D1A632735BDB}" type="presParOf" srcId="{005894A7-AC50-41A9-8BFF-4488C3212F7F}" destId="{7BA140A0-ED51-4A2F-A30C-A95D24F9F73B}" srcOrd="1" destOrd="0" presId="urn:microsoft.com/office/officeart/2005/8/layout/process4"/>
    <dgm:cxn modelId="{E77C3D60-8EF7-492E-B376-228C027CCB70}" type="presParOf" srcId="{F17D3E91-9D16-4A31-8EAE-74566A6B070F}" destId="{649AE5F2-D6AC-4FD8-B738-16EFE54D57BE}" srcOrd="1" destOrd="0" presId="urn:microsoft.com/office/officeart/2005/8/layout/process4"/>
    <dgm:cxn modelId="{7E1C0C89-724B-4933-BEE8-F6A78215CCAF}" type="presParOf" srcId="{F17D3E91-9D16-4A31-8EAE-74566A6B070F}" destId="{57D0AB54-E4A9-4467-BC38-79FE925166D1}" srcOrd="2" destOrd="0" presId="urn:microsoft.com/office/officeart/2005/8/layout/process4"/>
    <dgm:cxn modelId="{AD4CD47C-20A1-4699-ACF7-2FC87F124EC4}" type="presParOf" srcId="{57D0AB54-E4A9-4467-BC38-79FE925166D1}" destId="{ADA1C423-AFC4-4408-A512-7511B8716F3E}" srcOrd="0" destOrd="0" presId="urn:microsoft.com/office/officeart/2005/8/layout/process4"/>
    <dgm:cxn modelId="{FCEAB552-3438-417E-AEA2-99C36D923BFE}" type="presParOf" srcId="{57D0AB54-E4A9-4467-BC38-79FE925166D1}" destId="{34AD1019-2116-49DC-A8B9-CCF5D9BFFC51}" srcOrd="1" destOrd="0" presId="urn:microsoft.com/office/officeart/2005/8/layout/process4"/>
    <dgm:cxn modelId="{A8B05885-FD89-48B5-AB04-05248F026F2D}" type="presParOf" srcId="{57D0AB54-E4A9-4467-BC38-79FE925166D1}" destId="{F6D83AA4-F8F5-4D70-83F2-495255F55ACC}" srcOrd="2" destOrd="0" presId="urn:microsoft.com/office/officeart/2005/8/layout/process4"/>
    <dgm:cxn modelId="{1A6E42E9-BA42-4AA3-AB05-97C44963C227}" type="presParOf" srcId="{F6D83AA4-F8F5-4D70-83F2-495255F55ACC}" destId="{6376E45B-E993-406D-B416-3FE0C86A7AF0}" srcOrd="0" destOrd="0" presId="urn:microsoft.com/office/officeart/2005/8/layout/process4"/>
    <dgm:cxn modelId="{1C40EA54-B4F8-43C8-BB7C-63BFBFA6D6BB}" type="presParOf" srcId="{F6D83AA4-F8F5-4D70-83F2-495255F55ACC}" destId="{A2A6E70C-B3DD-4C2D-BC42-F89236E39F84}" srcOrd="1" destOrd="0" presId="urn:microsoft.com/office/officeart/2005/8/layout/process4"/>
    <dgm:cxn modelId="{D18A8531-813B-41CD-890E-40BEDA63A129}" type="presParOf" srcId="{F17D3E91-9D16-4A31-8EAE-74566A6B070F}" destId="{241D2EF8-7610-44BC-952D-E9EB6289EEF5}" srcOrd="3" destOrd="0" presId="urn:microsoft.com/office/officeart/2005/8/layout/process4"/>
    <dgm:cxn modelId="{12EF96A7-7E34-4156-BF41-9AB216CDB5F0}" type="presParOf" srcId="{F17D3E91-9D16-4A31-8EAE-74566A6B070F}" destId="{39174B52-FFEE-40E5-9F1A-8028B76C33DA}" srcOrd="4" destOrd="0" presId="urn:microsoft.com/office/officeart/2005/8/layout/process4"/>
    <dgm:cxn modelId="{59C43F3E-51AB-4747-B0CA-1981AD87D52E}" type="presParOf" srcId="{39174B52-FFEE-40E5-9F1A-8028B76C33DA}" destId="{DF88E36D-6C25-4873-AF9E-EEE6FCFE436F}" srcOrd="0" destOrd="0" presId="urn:microsoft.com/office/officeart/2005/8/layout/process4"/>
    <dgm:cxn modelId="{B11C63B1-1804-4010-AD2F-7142E164BC23}" type="presParOf" srcId="{39174B52-FFEE-40E5-9F1A-8028B76C33DA}" destId="{460C5AB5-E84F-482D-8061-33E8FB893F65}" srcOrd="1" destOrd="0" presId="urn:microsoft.com/office/officeart/2005/8/layout/process4"/>
    <dgm:cxn modelId="{24FBED10-902F-40C8-9A10-69C59E443B66}" type="presParOf" srcId="{39174B52-FFEE-40E5-9F1A-8028B76C33DA}" destId="{5BE69C6F-F3BA-4970-8223-DE9A1DBCF819}" srcOrd="2" destOrd="0" presId="urn:microsoft.com/office/officeart/2005/8/layout/process4"/>
    <dgm:cxn modelId="{68854AEC-4ED0-4915-B5E4-9A51EB87003C}" type="presParOf" srcId="{5BE69C6F-F3BA-4970-8223-DE9A1DBCF819}" destId="{C5A8C2BD-9B24-4215-8C96-4F8FB09ADBAA}" srcOrd="0" destOrd="0" presId="urn:microsoft.com/office/officeart/2005/8/layout/process4"/>
    <dgm:cxn modelId="{4A56F5B7-A8B2-43A7-9467-89252AA70400}" type="presParOf" srcId="{5BE69C6F-F3BA-4970-8223-DE9A1DBCF819}" destId="{1639CD38-6A43-44ED-8E5F-04460DC393A6}"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20E6BE-9FE3-47C4-9E0D-4FD62DCFD531}"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322AD729-3D99-4E7F-A695-D12125248221}">
      <dgm:prSet phldrT="[Text]"/>
      <dgm:spPr/>
      <dgm:t>
        <a:bodyPr/>
        <a:lstStyle/>
        <a:p>
          <a:r>
            <a:rPr lang="en-US" dirty="0"/>
            <a:t>Medical</a:t>
          </a:r>
        </a:p>
      </dgm:t>
    </dgm:pt>
    <dgm:pt modelId="{D4106A20-43C7-49B9-AB7C-A7A24C9B7A0A}" type="parTrans" cxnId="{E4728277-8715-40EB-A648-EC893BCF6EF1}">
      <dgm:prSet/>
      <dgm:spPr/>
      <dgm:t>
        <a:bodyPr/>
        <a:lstStyle/>
        <a:p>
          <a:endParaRPr lang="en-US"/>
        </a:p>
      </dgm:t>
    </dgm:pt>
    <dgm:pt modelId="{8B2F861C-1E67-40C5-84FA-0C7EC1CB51C2}" type="sibTrans" cxnId="{E4728277-8715-40EB-A648-EC893BCF6EF1}">
      <dgm:prSet/>
      <dgm:spPr/>
      <dgm:t>
        <a:bodyPr/>
        <a:lstStyle/>
        <a:p>
          <a:endParaRPr lang="en-US"/>
        </a:p>
      </dgm:t>
    </dgm:pt>
    <dgm:pt modelId="{6D61D563-3356-45FC-9EF4-96AB38699994}">
      <dgm:prSet phldrT="[Text]"/>
      <dgm:spPr/>
      <dgm:t>
        <a:bodyPr/>
        <a:lstStyle/>
        <a:p>
          <a:r>
            <a:rPr lang="en-US" dirty="0"/>
            <a:t>MH</a:t>
          </a:r>
        </a:p>
      </dgm:t>
    </dgm:pt>
    <dgm:pt modelId="{1A82DECB-A7CD-47E4-A609-FECC3A57DE37}" type="parTrans" cxnId="{237DAA90-98E3-4C51-9640-9D8398B868A4}">
      <dgm:prSet/>
      <dgm:spPr/>
      <dgm:t>
        <a:bodyPr/>
        <a:lstStyle/>
        <a:p>
          <a:endParaRPr lang="en-US"/>
        </a:p>
      </dgm:t>
    </dgm:pt>
    <dgm:pt modelId="{189E6E63-9900-429E-A357-B9FD75E569DE}" type="sibTrans" cxnId="{237DAA90-98E3-4C51-9640-9D8398B868A4}">
      <dgm:prSet/>
      <dgm:spPr/>
      <dgm:t>
        <a:bodyPr/>
        <a:lstStyle/>
        <a:p>
          <a:endParaRPr lang="en-US"/>
        </a:p>
      </dgm:t>
    </dgm:pt>
    <dgm:pt modelId="{69A56B4A-C891-4A7F-A7A2-D4B5E66722DB}">
      <dgm:prSet phldrT="[Text]"/>
      <dgm:spPr/>
      <dgm:t>
        <a:bodyPr/>
        <a:lstStyle/>
        <a:p>
          <a:r>
            <a:rPr lang="en-US" dirty="0" err="1"/>
            <a:t>AoD</a:t>
          </a:r>
          <a:endParaRPr lang="en-US" dirty="0"/>
        </a:p>
      </dgm:t>
    </dgm:pt>
    <dgm:pt modelId="{DCBA6375-B53B-4D0A-B200-AE1278A1CB59}" type="parTrans" cxnId="{D36740AA-25CF-4D23-9CB8-CEB8E2FA482A}">
      <dgm:prSet/>
      <dgm:spPr/>
      <dgm:t>
        <a:bodyPr/>
        <a:lstStyle/>
        <a:p>
          <a:endParaRPr lang="en-US"/>
        </a:p>
      </dgm:t>
    </dgm:pt>
    <dgm:pt modelId="{31BF33D6-B7CB-4710-8F71-1A363A762C5F}" type="sibTrans" cxnId="{D36740AA-25CF-4D23-9CB8-CEB8E2FA482A}">
      <dgm:prSet/>
      <dgm:spPr/>
      <dgm:t>
        <a:bodyPr/>
        <a:lstStyle/>
        <a:p>
          <a:endParaRPr lang="en-US"/>
        </a:p>
      </dgm:t>
    </dgm:pt>
    <dgm:pt modelId="{D188A253-7C13-40BC-832A-466B653E6DAE}" type="pres">
      <dgm:prSet presAssocID="{8E20E6BE-9FE3-47C4-9E0D-4FD62DCFD531}" presName="Name0" presStyleCnt="0">
        <dgm:presLayoutVars>
          <dgm:dir/>
          <dgm:resizeHandles val="exact"/>
        </dgm:presLayoutVars>
      </dgm:prSet>
      <dgm:spPr/>
      <dgm:t>
        <a:bodyPr/>
        <a:lstStyle/>
        <a:p>
          <a:endParaRPr lang="en-US"/>
        </a:p>
      </dgm:t>
    </dgm:pt>
    <dgm:pt modelId="{C2F6BD5B-5E85-4751-945F-4404B8AAD5E1}" type="pres">
      <dgm:prSet presAssocID="{322AD729-3D99-4E7F-A695-D12125248221}" presName="node" presStyleLbl="node1" presStyleIdx="0" presStyleCnt="3">
        <dgm:presLayoutVars>
          <dgm:bulletEnabled val="1"/>
        </dgm:presLayoutVars>
      </dgm:prSet>
      <dgm:spPr/>
      <dgm:t>
        <a:bodyPr/>
        <a:lstStyle/>
        <a:p>
          <a:endParaRPr lang="en-US"/>
        </a:p>
      </dgm:t>
    </dgm:pt>
    <dgm:pt modelId="{8A2C78AD-A0CA-4C92-8D9A-586B37EC8EF8}" type="pres">
      <dgm:prSet presAssocID="{8B2F861C-1E67-40C5-84FA-0C7EC1CB51C2}" presName="sibTrans" presStyleLbl="sibTrans2D1" presStyleIdx="0" presStyleCnt="3"/>
      <dgm:spPr/>
      <dgm:t>
        <a:bodyPr/>
        <a:lstStyle/>
        <a:p>
          <a:endParaRPr lang="en-US"/>
        </a:p>
      </dgm:t>
    </dgm:pt>
    <dgm:pt modelId="{5FE33A2B-8F78-41F6-B41B-B8AC6CEFDB23}" type="pres">
      <dgm:prSet presAssocID="{8B2F861C-1E67-40C5-84FA-0C7EC1CB51C2}" presName="connectorText" presStyleLbl="sibTrans2D1" presStyleIdx="0" presStyleCnt="3"/>
      <dgm:spPr/>
      <dgm:t>
        <a:bodyPr/>
        <a:lstStyle/>
        <a:p>
          <a:endParaRPr lang="en-US"/>
        </a:p>
      </dgm:t>
    </dgm:pt>
    <dgm:pt modelId="{5BE03210-5779-4415-9797-48C89111C4C2}" type="pres">
      <dgm:prSet presAssocID="{6D61D563-3356-45FC-9EF4-96AB38699994}" presName="node" presStyleLbl="node1" presStyleIdx="1" presStyleCnt="3">
        <dgm:presLayoutVars>
          <dgm:bulletEnabled val="1"/>
        </dgm:presLayoutVars>
      </dgm:prSet>
      <dgm:spPr/>
      <dgm:t>
        <a:bodyPr/>
        <a:lstStyle/>
        <a:p>
          <a:endParaRPr lang="en-US"/>
        </a:p>
      </dgm:t>
    </dgm:pt>
    <dgm:pt modelId="{1FE7BF43-DB57-4A09-9948-7EA2B9141ACC}" type="pres">
      <dgm:prSet presAssocID="{189E6E63-9900-429E-A357-B9FD75E569DE}" presName="sibTrans" presStyleLbl="sibTrans2D1" presStyleIdx="1" presStyleCnt="3"/>
      <dgm:spPr/>
      <dgm:t>
        <a:bodyPr/>
        <a:lstStyle/>
        <a:p>
          <a:endParaRPr lang="en-US"/>
        </a:p>
      </dgm:t>
    </dgm:pt>
    <dgm:pt modelId="{6F0181C3-FEBF-408D-8150-57030BAC1808}" type="pres">
      <dgm:prSet presAssocID="{189E6E63-9900-429E-A357-B9FD75E569DE}" presName="connectorText" presStyleLbl="sibTrans2D1" presStyleIdx="1" presStyleCnt="3"/>
      <dgm:spPr/>
      <dgm:t>
        <a:bodyPr/>
        <a:lstStyle/>
        <a:p>
          <a:endParaRPr lang="en-US"/>
        </a:p>
      </dgm:t>
    </dgm:pt>
    <dgm:pt modelId="{D4E05DE5-B344-4179-880D-F32CC8E50A04}" type="pres">
      <dgm:prSet presAssocID="{69A56B4A-C891-4A7F-A7A2-D4B5E66722DB}" presName="node" presStyleLbl="node1" presStyleIdx="2" presStyleCnt="3">
        <dgm:presLayoutVars>
          <dgm:bulletEnabled val="1"/>
        </dgm:presLayoutVars>
      </dgm:prSet>
      <dgm:spPr/>
      <dgm:t>
        <a:bodyPr/>
        <a:lstStyle/>
        <a:p>
          <a:endParaRPr lang="en-US"/>
        </a:p>
      </dgm:t>
    </dgm:pt>
    <dgm:pt modelId="{AECC2FB3-5DCC-4F43-BE87-4A64FF97BCAA}" type="pres">
      <dgm:prSet presAssocID="{31BF33D6-B7CB-4710-8F71-1A363A762C5F}" presName="sibTrans" presStyleLbl="sibTrans2D1" presStyleIdx="2" presStyleCnt="3"/>
      <dgm:spPr/>
      <dgm:t>
        <a:bodyPr/>
        <a:lstStyle/>
        <a:p>
          <a:endParaRPr lang="en-US"/>
        </a:p>
      </dgm:t>
    </dgm:pt>
    <dgm:pt modelId="{E017A470-CF97-4336-B048-346D441206D8}" type="pres">
      <dgm:prSet presAssocID="{31BF33D6-B7CB-4710-8F71-1A363A762C5F}" presName="connectorText" presStyleLbl="sibTrans2D1" presStyleIdx="2" presStyleCnt="3"/>
      <dgm:spPr/>
      <dgm:t>
        <a:bodyPr/>
        <a:lstStyle/>
        <a:p>
          <a:endParaRPr lang="en-US"/>
        </a:p>
      </dgm:t>
    </dgm:pt>
  </dgm:ptLst>
  <dgm:cxnLst>
    <dgm:cxn modelId="{6B7A7124-DF60-43A9-B858-74F8D8FD215B}" type="presOf" srcId="{322AD729-3D99-4E7F-A695-D12125248221}" destId="{C2F6BD5B-5E85-4751-945F-4404B8AAD5E1}" srcOrd="0" destOrd="0" presId="urn:microsoft.com/office/officeart/2005/8/layout/cycle7"/>
    <dgm:cxn modelId="{C0A52158-9520-4836-A0A0-730C8953F4D5}" type="presOf" srcId="{8B2F861C-1E67-40C5-84FA-0C7EC1CB51C2}" destId="{5FE33A2B-8F78-41F6-B41B-B8AC6CEFDB23}" srcOrd="1" destOrd="0" presId="urn:microsoft.com/office/officeart/2005/8/layout/cycle7"/>
    <dgm:cxn modelId="{F157B48F-5FD7-499A-825C-93BFADADF127}" type="presOf" srcId="{31BF33D6-B7CB-4710-8F71-1A363A762C5F}" destId="{E017A470-CF97-4336-B048-346D441206D8}" srcOrd="1" destOrd="0" presId="urn:microsoft.com/office/officeart/2005/8/layout/cycle7"/>
    <dgm:cxn modelId="{D36740AA-25CF-4D23-9CB8-CEB8E2FA482A}" srcId="{8E20E6BE-9FE3-47C4-9E0D-4FD62DCFD531}" destId="{69A56B4A-C891-4A7F-A7A2-D4B5E66722DB}" srcOrd="2" destOrd="0" parTransId="{DCBA6375-B53B-4D0A-B200-AE1278A1CB59}" sibTransId="{31BF33D6-B7CB-4710-8F71-1A363A762C5F}"/>
    <dgm:cxn modelId="{39EE9171-4ACF-465B-94BB-D41F8BBABD63}" type="presOf" srcId="{8E20E6BE-9FE3-47C4-9E0D-4FD62DCFD531}" destId="{D188A253-7C13-40BC-832A-466B653E6DAE}" srcOrd="0" destOrd="0" presId="urn:microsoft.com/office/officeart/2005/8/layout/cycle7"/>
    <dgm:cxn modelId="{9C1B30B3-30BE-43D4-A0D7-177F0C8F6651}" type="presOf" srcId="{69A56B4A-C891-4A7F-A7A2-D4B5E66722DB}" destId="{D4E05DE5-B344-4179-880D-F32CC8E50A04}" srcOrd="0" destOrd="0" presId="urn:microsoft.com/office/officeart/2005/8/layout/cycle7"/>
    <dgm:cxn modelId="{237DAA90-98E3-4C51-9640-9D8398B868A4}" srcId="{8E20E6BE-9FE3-47C4-9E0D-4FD62DCFD531}" destId="{6D61D563-3356-45FC-9EF4-96AB38699994}" srcOrd="1" destOrd="0" parTransId="{1A82DECB-A7CD-47E4-A609-FECC3A57DE37}" sibTransId="{189E6E63-9900-429E-A357-B9FD75E569DE}"/>
    <dgm:cxn modelId="{4D7A3C90-B186-425B-80A3-E975372AE8DB}" type="presOf" srcId="{189E6E63-9900-429E-A357-B9FD75E569DE}" destId="{6F0181C3-FEBF-408D-8150-57030BAC1808}" srcOrd="1" destOrd="0" presId="urn:microsoft.com/office/officeart/2005/8/layout/cycle7"/>
    <dgm:cxn modelId="{F59F196F-8DCA-4572-8971-A1FF8C897AF8}" type="presOf" srcId="{31BF33D6-B7CB-4710-8F71-1A363A762C5F}" destId="{AECC2FB3-5DCC-4F43-BE87-4A64FF97BCAA}" srcOrd="0" destOrd="0" presId="urn:microsoft.com/office/officeart/2005/8/layout/cycle7"/>
    <dgm:cxn modelId="{B47B2367-DD34-4926-9521-3458287925D7}" type="presOf" srcId="{189E6E63-9900-429E-A357-B9FD75E569DE}" destId="{1FE7BF43-DB57-4A09-9948-7EA2B9141ACC}" srcOrd="0" destOrd="0" presId="urn:microsoft.com/office/officeart/2005/8/layout/cycle7"/>
    <dgm:cxn modelId="{E4728277-8715-40EB-A648-EC893BCF6EF1}" srcId="{8E20E6BE-9FE3-47C4-9E0D-4FD62DCFD531}" destId="{322AD729-3D99-4E7F-A695-D12125248221}" srcOrd="0" destOrd="0" parTransId="{D4106A20-43C7-49B9-AB7C-A7A24C9B7A0A}" sibTransId="{8B2F861C-1E67-40C5-84FA-0C7EC1CB51C2}"/>
    <dgm:cxn modelId="{A255F9CC-06A5-4FF3-8C95-BD33B26EEB85}" type="presOf" srcId="{8B2F861C-1E67-40C5-84FA-0C7EC1CB51C2}" destId="{8A2C78AD-A0CA-4C92-8D9A-586B37EC8EF8}" srcOrd="0" destOrd="0" presId="urn:microsoft.com/office/officeart/2005/8/layout/cycle7"/>
    <dgm:cxn modelId="{717FE2F5-AD14-4973-B64D-8D32D5FAA2A8}" type="presOf" srcId="{6D61D563-3356-45FC-9EF4-96AB38699994}" destId="{5BE03210-5779-4415-9797-48C89111C4C2}" srcOrd="0" destOrd="0" presId="urn:microsoft.com/office/officeart/2005/8/layout/cycle7"/>
    <dgm:cxn modelId="{031D4105-E747-4E9C-A1F4-9A5FEAEE32BD}" type="presParOf" srcId="{D188A253-7C13-40BC-832A-466B653E6DAE}" destId="{C2F6BD5B-5E85-4751-945F-4404B8AAD5E1}" srcOrd="0" destOrd="0" presId="urn:microsoft.com/office/officeart/2005/8/layout/cycle7"/>
    <dgm:cxn modelId="{FEAD7085-AD88-413A-A422-A4270AF20AD1}" type="presParOf" srcId="{D188A253-7C13-40BC-832A-466B653E6DAE}" destId="{8A2C78AD-A0CA-4C92-8D9A-586B37EC8EF8}" srcOrd="1" destOrd="0" presId="urn:microsoft.com/office/officeart/2005/8/layout/cycle7"/>
    <dgm:cxn modelId="{1CAD6705-C6B8-4E74-8B9B-0E5E38AD64D7}" type="presParOf" srcId="{8A2C78AD-A0CA-4C92-8D9A-586B37EC8EF8}" destId="{5FE33A2B-8F78-41F6-B41B-B8AC6CEFDB23}" srcOrd="0" destOrd="0" presId="urn:microsoft.com/office/officeart/2005/8/layout/cycle7"/>
    <dgm:cxn modelId="{06C30B40-7E05-4699-8237-0B04BA15303E}" type="presParOf" srcId="{D188A253-7C13-40BC-832A-466B653E6DAE}" destId="{5BE03210-5779-4415-9797-48C89111C4C2}" srcOrd="2" destOrd="0" presId="urn:microsoft.com/office/officeart/2005/8/layout/cycle7"/>
    <dgm:cxn modelId="{9C85FA24-10E0-4900-8B60-1CE67F605A85}" type="presParOf" srcId="{D188A253-7C13-40BC-832A-466B653E6DAE}" destId="{1FE7BF43-DB57-4A09-9948-7EA2B9141ACC}" srcOrd="3" destOrd="0" presId="urn:microsoft.com/office/officeart/2005/8/layout/cycle7"/>
    <dgm:cxn modelId="{5AF54169-F43D-4896-B99D-E8F834CE29B6}" type="presParOf" srcId="{1FE7BF43-DB57-4A09-9948-7EA2B9141ACC}" destId="{6F0181C3-FEBF-408D-8150-57030BAC1808}" srcOrd="0" destOrd="0" presId="urn:microsoft.com/office/officeart/2005/8/layout/cycle7"/>
    <dgm:cxn modelId="{BE940D47-A406-4636-A47A-D86F0063C61F}" type="presParOf" srcId="{D188A253-7C13-40BC-832A-466B653E6DAE}" destId="{D4E05DE5-B344-4179-880D-F32CC8E50A04}" srcOrd="4" destOrd="0" presId="urn:microsoft.com/office/officeart/2005/8/layout/cycle7"/>
    <dgm:cxn modelId="{7CB5A563-9FFB-4692-91A3-C699F983313F}" type="presParOf" srcId="{D188A253-7C13-40BC-832A-466B653E6DAE}" destId="{AECC2FB3-5DCC-4F43-BE87-4A64FF97BCAA}" srcOrd="5" destOrd="0" presId="urn:microsoft.com/office/officeart/2005/8/layout/cycle7"/>
    <dgm:cxn modelId="{423D18AE-8CE5-43E4-9657-6887069D770F}" type="presParOf" srcId="{AECC2FB3-5DCC-4F43-BE87-4A64FF97BCAA}" destId="{E017A470-CF97-4336-B048-346D441206D8}"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244B77-795F-4168-918E-F1286CDCC5B7}" type="doc">
      <dgm:prSet loTypeId="urn:microsoft.com/office/officeart/2005/8/layout/gear1" loCatId="cycle" qsTypeId="urn:microsoft.com/office/officeart/2005/8/quickstyle/simple1" qsCatId="simple" csTypeId="urn:microsoft.com/office/officeart/2005/8/colors/accent1_2" csCatId="accent1" phldr="1"/>
      <dgm:spPr/>
    </dgm:pt>
    <dgm:pt modelId="{C059297C-CBEB-4B3D-A1A5-313C9844379A}">
      <dgm:prSet phldrT="[Text]"/>
      <dgm:spPr/>
      <dgm:t>
        <a:bodyPr/>
        <a:lstStyle/>
        <a:p>
          <a:r>
            <a:rPr lang="en-US" dirty="0"/>
            <a:t>MH</a:t>
          </a:r>
        </a:p>
      </dgm:t>
    </dgm:pt>
    <dgm:pt modelId="{E09235E0-80EF-4228-8B8D-0DE9651E0335}" type="parTrans" cxnId="{B699A0E1-2FC3-4C77-BC11-C0DC3972AE9F}">
      <dgm:prSet/>
      <dgm:spPr/>
      <dgm:t>
        <a:bodyPr/>
        <a:lstStyle/>
        <a:p>
          <a:endParaRPr lang="en-US"/>
        </a:p>
      </dgm:t>
    </dgm:pt>
    <dgm:pt modelId="{B3D0090F-B1A7-47F1-B6E5-5E159C6749B4}" type="sibTrans" cxnId="{B699A0E1-2FC3-4C77-BC11-C0DC3972AE9F}">
      <dgm:prSet/>
      <dgm:spPr/>
      <dgm:t>
        <a:bodyPr/>
        <a:lstStyle/>
        <a:p>
          <a:endParaRPr lang="en-US"/>
        </a:p>
      </dgm:t>
    </dgm:pt>
    <dgm:pt modelId="{710C8C6A-6507-4F73-9FA4-3EF679CC3624}">
      <dgm:prSet phldrT="[Text]"/>
      <dgm:spPr/>
      <dgm:t>
        <a:bodyPr/>
        <a:lstStyle/>
        <a:p>
          <a:r>
            <a:rPr lang="en-US" dirty="0" err="1"/>
            <a:t>AoD</a:t>
          </a:r>
          <a:endParaRPr lang="en-US" dirty="0"/>
        </a:p>
      </dgm:t>
    </dgm:pt>
    <dgm:pt modelId="{15459123-B762-4F2F-82B5-E912A53CD4DE}" type="parTrans" cxnId="{260CC747-191B-4E40-BFB5-19EF67896AC3}">
      <dgm:prSet/>
      <dgm:spPr/>
      <dgm:t>
        <a:bodyPr/>
        <a:lstStyle/>
        <a:p>
          <a:endParaRPr lang="en-US"/>
        </a:p>
      </dgm:t>
    </dgm:pt>
    <dgm:pt modelId="{8AD14324-61A3-4923-85CC-CD198EF54664}" type="sibTrans" cxnId="{260CC747-191B-4E40-BFB5-19EF67896AC3}">
      <dgm:prSet/>
      <dgm:spPr/>
      <dgm:t>
        <a:bodyPr/>
        <a:lstStyle/>
        <a:p>
          <a:endParaRPr lang="en-US"/>
        </a:p>
      </dgm:t>
    </dgm:pt>
    <dgm:pt modelId="{5E7A03C9-DD98-4114-8517-EC8C1C6F9DAF}">
      <dgm:prSet phldrT="[Text]"/>
      <dgm:spPr/>
      <dgm:t>
        <a:bodyPr/>
        <a:lstStyle/>
        <a:p>
          <a:r>
            <a:rPr lang="en-US" dirty="0"/>
            <a:t>Medical</a:t>
          </a:r>
        </a:p>
      </dgm:t>
    </dgm:pt>
    <dgm:pt modelId="{909B362F-449D-4428-943C-65A8EE8AD408}" type="parTrans" cxnId="{925B1606-D55A-4DF3-B533-79C5A4C19D3D}">
      <dgm:prSet/>
      <dgm:spPr/>
      <dgm:t>
        <a:bodyPr/>
        <a:lstStyle/>
        <a:p>
          <a:endParaRPr lang="en-US"/>
        </a:p>
      </dgm:t>
    </dgm:pt>
    <dgm:pt modelId="{3F5B6D0E-3646-441E-912C-1DCA26A66D3D}" type="sibTrans" cxnId="{925B1606-D55A-4DF3-B533-79C5A4C19D3D}">
      <dgm:prSet/>
      <dgm:spPr/>
      <dgm:t>
        <a:bodyPr/>
        <a:lstStyle/>
        <a:p>
          <a:endParaRPr lang="en-US"/>
        </a:p>
      </dgm:t>
    </dgm:pt>
    <dgm:pt modelId="{CD9A299D-ADA3-4D28-B932-6EC5B9A58C53}" type="pres">
      <dgm:prSet presAssocID="{91244B77-795F-4168-918E-F1286CDCC5B7}" presName="composite" presStyleCnt="0">
        <dgm:presLayoutVars>
          <dgm:chMax val="3"/>
          <dgm:animLvl val="lvl"/>
          <dgm:resizeHandles val="exact"/>
        </dgm:presLayoutVars>
      </dgm:prSet>
      <dgm:spPr/>
    </dgm:pt>
    <dgm:pt modelId="{D82103F4-EAB3-4D97-B66C-23FD6BA68B0E}" type="pres">
      <dgm:prSet presAssocID="{C059297C-CBEB-4B3D-A1A5-313C9844379A}" presName="gear1" presStyleLbl="node1" presStyleIdx="0" presStyleCnt="3">
        <dgm:presLayoutVars>
          <dgm:chMax val="1"/>
          <dgm:bulletEnabled val="1"/>
        </dgm:presLayoutVars>
      </dgm:prSet>
      <dgm:spPr/>
      <dgm:t>
        <a:bodyPr/>
        <a:lstStyle/>
        <a:p>
          <a:endParaRPr lang="en-US"/>
        </a:p>
      </dgm:t>
    </dgm:pt>
    <dgm:pt modelId="{966E8383-60F7-44D4-AE0B-801F5B430936}" type="pres">
      <dgm:prSet presAssocID="{C059297C-CBEB-4B3D-A1A5-313C9844379A}" presName="gear1srcNode" presStyleLbl="node1" presStyleIdx="0" presStyleCnt="3"/>
      <dgm:spPr/>
      <dgm:t>
        <a:bodyPr/>
        <a:lstStyle/>
        <a:p>
          <a:endParaRPr lang="en-US"/>
        </a:p>
      </dgm:t>
    </dgm:pt>
    <dgm:pt modelId="{F662D603-461C-4FE2-8B66-B8AAF8363035}" type="pres">
      <dgm:prSet presAssocID="{C059297C-CBEB-4B3D-A1A5-313C9844379A}" presName="gear1dstNode" presStyleLbl="node1" presStyleIdx="0" presStyleCnt="3"/>
      <dgm:spPr/>
      <dgm:t>
        <a:bodyPr/>
        <a:lstStyle/>
        <a:p>
          <a:endParaRPr lang="en-US"/>
        </a:p>
      </dgm:t>
    </dgm:pt>
    <dgm:pt modelId="{0B8F36EC-5BEC-45A6-881E-B714AC64EB3A}" type="pres">
      <dgm:prSet presAssocID="{710C8C6A-6507-4F73-9FA4-3EF679CC3624}" presName="gear2" presStyleLbl="node1" presStyleIdx="1" presStyleCnt="3">
        <dgm:presLayoutVars>
          <dgm:chMax val="1"/>
          <dgm:bulletEnabled val="1"/>
        </dgm:presLayoutVars>
      </dgm:prSet>
      <dgm:spPr/>
      <dgm:t>
        <a:bodyPr/>
        <a:lstStyle/>
        <a:p>
          <a:endParaRPr lang="en-US"/>
        </a:p>
      </dgm:t>
    </dgm:pt>
    <dgm:pt modelId="{A76BF462-A677-44E8-8E2B-F554514E38D4}" type="pres">
      <dgm:prSet presAssocID="{710C8C6A-6507-4F73-9FA4-3EF679CC3624}" presName="gear2srcNode" presStyleLbl="node1" presStyleIdx="1" presStyleCnt="3"/>
      <dgm:spPr/>
      <dgm:t>
        <a:bodyPr/>
        <a:lstStyle/>
        <a:p>
          <a:endParaRPr lang="en-US"/>
        </a:p>
      </dgm:t>
    </dgm:pt>
    <dgm:pt modelId="{91F4C5A3-EF6F-4001-A115-B349428285DE}" type="pres">
      <dgm:prSet presAssocID="{710C8C6A-6507-4F73-9FA4-3EF679CC3624}" presName="gear2dstNode" presStyleLbl="node1" presStyleIdx="1" presStyleCnt="3"/>
      <dgm:spPr/>
      <dgm:t>
        <a:bodyPr/>
        <a:lstStyle/>
        <a:p>
          <a:endParaRPr lang="en-US"/>
        </a:p>
      </dgm:t>
    </dgm:pt>
    <dgm:pt modelId="{CC5B1848-FC79-4C32-ABE6-C1830D8C155B}" type="pres">
      <dgm:prSet presAssocID="{5E7A03C9-DD98-4114-8517-EC8C1C6F9DAF}" presName="gear3" presStyleLbl="node1" presStyleIdx="2" presStyleCnt="3"/>
      <dgm:spPr/>
      <dgm:t>
        <a:bodyPr/>
        <a:lstStyle/>
        <a:p>
          <a:endParaRPr lang="en-US"/>
        </a:p>
      </dgm:t>
    </dgm:pt>
    <dgm:pt modelId="{C0E5278A-70DA-4908-861E-FAF89E60FF54}" type="pres">
      <dgm:prSet presAssocID="{5E7A03C9-DD98-4114-8517-EC8C1C6F9DAF}" presName="gear3tx" presStyleLbl="node1" presStyleIdx="2" presStyleCnt="3">
        <dgm:presLayoutVars>
          <dgm:chMax val="1"/>
          <dgm:bulletEnabled val="1"/>
        </dgm:presLayoutVars>
      </dgm:prSet>
      <dgm:spPr/>
      <dgm:t>
        <a:bodyPr/>
        <a:lstStyle/>
        <a:p>
          <a:endParaRPr lang="en-US"/>
        </a:p>
      </dgm:t>
    </dgm:pt>
    <dgm:pt modelId="{3D1D0125-1038-4F22-8519-CD3365865D14}" type="pres">
      <dgm:prSet presAssocID="{5E7A03C9-DD98-4114-8517-EC8C1C6F9DAF}" presName="gear3srcNode" presStyleLbl="node1" presStyleIdx="2" presStyleCnt="3"/>
      <dgm:spPr/>
      <dgm:t>
        <a:bodyPr/>
        <a:lstStyle/>
        <a:p>
          <a:endParaRPr lang="en-US"/>
        </a:p>
      </dgm:t>
    </dgm:pt>
    <dgm:pt modelId="{E41DB82B-9050-4E80-B4A1-E685438AD8FD}" type="pres">
      <dgm:prSet presAssocID="{5E7A03C9-DD98-4114-8517-EC8C1C6F9DAF}" presName="gear3dstNode" presStyleLbl="node1" presStyleIdx="2" presStyleCnt="3"/>
      <dgm:spPr/>
      <dgm:t>
        <a:bodyPr/>
        <a:lstStyle/>
        <a:p>
          <a:endParaRPr lang="en-US"/>
        </a:p>
      </dgm:t>
    </dgm:pt>
    <dgm:pt modelId="{15DEE4D6-2AE9-4A71-BFD7-EA926EB804FD}" type="pres">
      <dgm:prSet presAssocID="{B3D0090F-B1A7-47F1-B6E5-5E159C6749B4}" presName="connector1" presStyleLbl="sibTrans2D1" presStyleIdx="0" presStyleCnt="3"/>
      <dgm:spPr/>
      <dgm:t>
        <a:bodyPr/>
        <a:lstStyle/>
        <a:p>
          <a:endParaRPr lang="en-US"/>
        </a:p>
      </dgm:t>
    </dgm:pt>
    <dgm:pt modelId="{6074EC4B-D0C4-433F-BDEF-102BC5BE6353}" type="pres">
      <dgm:prSet presAssocID="{8AD14324-61A3-4923-85CC-CD198EF54664}" presName="connector2" presStyleLbl="sibTrans2D1" presStyleIdx="1" presStyleCnt="3"/>
      <dgm:spPr/>
      <dgm:t>
        <a:bodyPr/>
        <a:lstStyle/>
        <a:p>
          <a:endParaRPr lang="en-US"/>
        </a:p>
      </dgm:t>
    </dgm:pt>
    <dgm:pt modelId="{EC6C2361-1C08-4B55-B703-1AD1938F494A}" type="pres">
      <dgm:prSet presAssocID="{3F5B6D0E-3646-441E-912C-1DCA26A66D3D}" presName="connector3" presStyleLbl="sibTrans2D1" presStyleIdx="2" presStyleCnt="3"/>
      <dgm:spPr/>
      <dgm:t>
        <a:bodyPr/>
        <a:lstStyle/>
        <a:p>
          <a:endParaRPr lang="en-US"/>
        </a:p>
      </dgm:t>
    </dgm:pt>
  </dgm:ptLst>
  <dgm:cxnLst>
    <dgm:cxn modelId="{B7F67EDE-770B-413A-B592-8561953C46B9}" type="presOf" srcId="{91244B77-795F-4168-918E-F1286CDCC5B7}" destId="{CD9A299D-ADA3-4D28-B932-6EC5B9A58C53}" srcOrd="0" destOrd="0" presId="urn:microsoft.com/office/officeart/2005/8/layout/gear1"/>
    <dgm:cxn modelId="{B0ADF6E1-7DFA-4F37-9645-97BD10DB9518}" type="presOf" srcId="{5E7A03C9-DD98-4114-8517-EC8C1C6F9DAF}" destId="{C0E5278A-70DA-4908-861E-FAF89E60FF54}" srcOrd="1" destOrd="0" presId="urn:microsoft.com/office/officeart/2005/8/layout/gear1"/>
    <dgm:cxn modelId="{B699A0E1-2FC3-4C77-BC11-C0DC3972AE9F}" srcId="{91244B77-795F-4168-918E-F1286CDCC5B7}" destId="{C059297C-CBEB-4B3D-A1A5-313C9844379A}" srcOrd="0" destOrd="0" parTransId="{E09235E0-80EF-4228-8B8D-0DE9651E0335}" sibTransId="{B3D0090F-B1A7-47F1-B6E5-5E159C6749B4}"/>
    <dgm:cxn modelId="{0AD0EBC8-1D0D-4D2A-B69C-868E9C64E381}" type="presOf" srcId="{710C8C6A-6507-4F73-9FA4-3EF679CC3624}" destId="{A76BF462-A677-44E8-8E2B-F554514E38D4}" srcOrd="1" destOrd="0" presId="urn:microsoft.com/office/officeart/2005/8/layout/gear1"/>
    <dgm:cxn modelId="{F0BA2797-56A8-4D2A-A84E-5D37581E4928}" type="presOf" srcId="{710C8C6A-6507-4F73-9FA4-3EF679CC3624}" destId="{0B8F36EC-5BEC-45A6-881E-B714AC64EB3A}" srcOrd="0" destOrd="0" presId="urn:microsoft.com/office/officeart/2005/8/layout/gear1"/>
    <dgm:cxn modelId="{44ADDFE3-3648-4780-8937-CD3DC993FDED}" type="presOf" srcId="{5E7A03C9-DD98-4114-8517-EC8C1C6F9DAF}" destId="{E41DB82B-9050-4E80-B4A1-E685438AD8FD}" srcOrd="3" destOrd="0" presId="urn:microsoft.com/office/officeart/2005/8/layout/gear1"/>
    <dgm:cxn modelId="{30410516-8148-447B-BCEB-917366CCA461}" type="presOf" srcId="{C059297C-CBEB-4B3D-A1A5-313C9844379A}" destId="{D82103F4-EAB3-4D97-B66C-23FD6BA68B0E}" srcOrd="0" destOrd="0" presId="urn:microsoft.com/office/officeart/2005/8/layout/gear1"/>
    <dgm:cxn modelId="{CDF0F168-DB8C-437F-969B-070B62517E14}" type="presOf" srcId="{8AD14324-61A3-4923-85CC-CD198EF54664}" destId="{6074EC4B-D0C4-433F-BDEF-102BC5BE6353}" srcOrd="0" destOrd="0" presId="urn:microsoft.com/office/officeart/2005/8/layout/gear1"/>
    <dgm:cxn modelId="{6A88AD6D-AB8A-459E-ACD6-FF37DE8A32FE}" type="presOf" srcId="{5E7A03C9-DD98-4114-8517-EC8C1C6F9DAF}" destId="{3D1D0125-1038-4F22-8519-CD3365865D14}" srcOrd="2" destOrd="0" presId="urn:microsoft.com/office/officeart/2005/8/layout/gear1"/>
    <dgm:cxn modelId="{925B1606-D55A-4DF3-B533-79C5A4C19D3D}" srcId="{91244B77-795F-4168-918E-F1286CDCC5B7}" destId="{5E7A03C9-DD98-4114-8517-EC8C1C6F9DAF}" srcOrd="2" destOrd="0" parTransId="{909B362F-449D-4428-943C-65A8EE8AD408}" sibTransId="{3F5B6D0E-3646-441E-912C-1DCA26A66D3D}"/>
    <dgm:cxn modelId="{260CC747-191B-4E40-BFB5-19EF67896AC3}" srcId="{91244B77-795F-4168-918E-F1286CDCC5B7}" destId="{710C8C6A-6507-4F73-9FA4-3EF679CC3624}" srcOrd="1" destOrd="0" parTransId="{15459123-B762-4F2F-82B5-E912A53CD4DE}" sibTransId="{8AD14324-61A3-4923-85CC-CD198EF54664}"/>
    <dgm:cxn modelId="{684176B7-66B7-4E47-8E1F-656AA16E1348}" type="presOf" srcId="{C059297C-CBEB-4B3D-A1A5-313C9844379A}" destId="{966E8383-60F7-44D4-AE0B-801F5B430936}" srcOrd="1" destOrd="0" presId="urn:microsoft.com/office/officeart/2005/8/layout/gear1"/>
    <dgm:cxn modelId="{2C345627-EAA0-4E40-84C7-EC1F41DD6880}" type="presOf" srcId="{5E7A03C9-DD98-4114-8517-EC8C1C6F9DAF}" destId="{CC5B1848-FC79-4C32-ABE6-C1830D8C155B}" srcOrd="0" destOrd="0" presId="urn:microsoft.com/office/officeart/2005/8/layout/gear1"/>
    <dgm:cxn modelId="{EF1D90B4-F123-4E33-8D16-A733F9679CEB}" type="presOf" srcId="{C059297C-CBEB-4B3D-A1A5-313C9844379A}" destId="{F662D603-461C-4FE2-8B66-B8AAF8363035}" srcOrd="2" destOrd="0" presId="urn:microsoft.com/office/officeart/2005/8/layout/gear1"/>
    <dgm:cxn modelId="{D76534A7-BA62-48B7-87AF-28A6F0384610}" type="presOf" srcId="{3F5B6D0E-3646-441E-912C-1DCA26A66D3D}" destId="{EC6C2361-1C08-4B55-B703-1AD1938F494A}" srcOrd="0" destOrd="0" presId="urn:microsoft.com/office/officeart/2005/8/layout/gear1"/>
    <dgm:cxn modelId="{C395F8A4-0716-4CC9-A901-A03C234713FB}" type="presOf" srcId="{710C8C6A-6507-4F73-9FA4-3EF679CC3624}" destId="{91F4C5A3-EF6F-4001-A115-B349428285DE}" srcOrd="2" destOrd="0" presId="urn:microsoft.com/office/officeart/2005/8/layout/gear1"/>
    <dgm:cxn modelId="{5B425FB4-97B6-476C-A9F7-7812FAF86C02}" type="presOf" srcId="{B3D0090F-B1A7-47F1-B6E5-5E159C6749B4}" destId="{15DEE4D6-2AE9-4A71-BFD7-EA926EB804FD}" srcOrd="0" destOrd="0" presId="urn:microsoft.com/office/officeart/2005/8/layout/gear1"/>
    <dgm:cxn modelId="{1AB8FBEC-2869-48C7-A309-B40A914E8BEA}" type="presParOf" srcId="{CD9A299D-ADA3-4D28-B932-6EC5B9A58C53}" destId="{D82103F4-EAB3-4D97-B66C-23FD6BA68B0E}" srcOrd="0" destOrd="0" presId="urn:microsoft.com/office/officeart/2005/8/layout/gear1"/>
    <dgm:cxn modelId="{45A0A579-AA5B-4FC1-B18C-0A5A055D9A8C}" type="presParOf" srcId="{CD9A299D-ADA3-4D28-B932-6EC5B9A58C53}" destId="{966E8383-60F7-44D4-AE0B-801F5B430936}" srcOrd="1" destOrd="0" presId="urn:microsoft.com/office/officeart/2005/8/layout/gear1"/>
    <dgm:cxn modelId="{D071043F-50B9-4360-B267-23911D295A79}" type="presParOf" srcId="{CD9A299D-ADA3-4D28-B932-6EC5B9A58C53}" destId="{F662D603-461C-4FE2-8B66-B8AAF8363035}" srcOrd="2" destOrd="0" presId="urn:microsoft.com/office/officeart/2005/8/layout/gear1"/>
    <dgm:cxn modelId="{E06EB8E5-F1EC-4A51-B9ED-E3DB3ED1D3E8}" type="presParOf" srcId="{CD9A299D-ADA3-4D28-B932-6EC5B9A58C53}" destId="{0B8F36EC-5BEC-45A6-881E-B714AC64EB3A}" srcOrd="3" destOrd="0" presId="urn:microsoft.com/office/officeart/2005/8/layout/gear1"/>
    <dgm:cxn modelId="{832F263A-7527-4C6E-8ABE-B5DA52E4562C}" type="presParOf" srcId="{CD9A299D-ADA3-4D28-B932-6EC5B9A58C53}" destId="{A76BF462-A677-44E8-8E2B-F554514E38D4}" srcOrd="4" destOrd="0" presId="urn:microsoft.com/office/officeart/2005/8/layout/gear1"/>
    <dgm:cxn modelId="{47CCF819-6504-464C-93ED-0ED49BAE6990}" type="presParOf" srcId="{CD9A299D-ADA3-4D28-B932-6EC5B9A58C53}" destId="{91F4C5A3-EF6F-4001-A115-B349428285DE}" srcOrd="5" destOrd="0" presId="urn:microsoft.com/office/officeart/2005/8/layout/gear1"/>
    <dgm:cxn modelId="{FCFDCC66-F553-41F0-B0E3-E05E626E7CA4}" type="presParOf" srcId="{CD9A299D-ADA3-4D28-B932-6EC5B9A58C53}" destId="{CC5B1848-FC79-4C32-ABE6-C1830D8C155B}" srcOrd="6" destOrd="0" presId="urn:microsoft.com/office/officeart/2005/8/layout/gear1"/>
    <dgm:cxn modelId="{3FF48684-9046-4BF7-B537-3DCAD76F894D}" type="presParOf" srcId="{CD9A299D-ADA3-4D28-B932-6EC5B9A58C53}" destId="{C0E5278A-70DA-4908-861E-FAF89E60FF54}" srcOrd="7" destOrd="0" presId="urn:microsoft.com/office/officeart/2005/8/layout/gear1"/>
    <dgm:cxn modelId="{552F0335-0C58-4679-A8E6-88181202616B}" type="presParOf" srcId="{CD9A299D-ADA3-4D28-B932-6EC5B9A58C53}" destId="{3D1D0125-1038-4F22-8519-CD3365865D14}" srcOrd="8" destOrd="0" presId="urn:microsoft.com/office/officeart/2005/8/layout/gear1"/>
    <dgm:cxn modelId="{49927FD5-7808-4DF8-BEED-2AA65E9F27DE}" type="presParOf" srcId="{CD9A299D-ADA3-4D28-B932-6EC5B9A58C53}" destId="{E41DB82B-9050-4E80-B4A1-E685438AD8FD}" srcOrd="9" destOrd="0" presId="urn:microsoft.com/office/officeart/2005/8/layout/gear1"/>
    <dgm:cxn modelId="{3FF691B4-EBA2-426C-A084-9676D6C7DFF1}" type="presParOf" srcId="{CD9A299D-ADA3-4D28-B932-6EC5B9A58C53}" destId="{15DEE4D6-2AE9-4A71-BFD7-EA926EB804FD}" srcOrd="10" destOrd="0" presId="urn:microsoft.com/office/officeart/2005/8/layout/gear1"/>
    <dgm:cxn modelId="{9AAA12CA-0459-4268-921F-F0B7EC442426}" type="presParOf" srcId="{CD9A299D-ADA3-4D28-B932-6EC5B9A58C53}" destId="{6074EC4B-D0C4-433F-BDEF-102BC5BE6353}" srcOrd="11" destOrd="0" presId="urn:microsoft.com/office/officeart/2005/8/layout/gear1"/>
    <dgm:cxn modelId="{A58ADCE3-FB5F-41AA-8147-8ECEF02C2E3E}" type="presParOf" srcId="{CD9A299D-ADA3-4D28-B932-6EC5B9A58C53}" destId="{EC6C2361-1C08-4B55-B703-1AD1938F494A}"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DCAB14-E721-4AD7-83BE-80B5B9F54BB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031F2225-5BD8-4A09-AFEF-C838C071F70D}">
      <dgm:prSet phldrT="[Text]"/>
      <dgm:spPr/>
      <dgm:t>
        <a:bodyPr/>
        <a:lstStyle/>
        <a:p>
          <a:r>
            <a:rPr lang="en-US" dirty="0"/>
            <a:t>Existing</a:t>
          </a:r>
        </a:p>
      </dgm:t>
    </dgm:pt>
    <dgm:pt modelId="{71463009-C3BB-4A5A-9C23-68F6F7ED4914}" type="parTrans" cxnId="{9D6DB565-C7E3-4756-97F6-494228DF73CE}">
      <dgm:prSet/>
      <dgm:spPr/>
      <dgm:t>
        <a:bodyPr/>
        <a:lstStyle/>
        <a:p>
          <a:endParaRPr lang="en-US"/>
        </a:p>
      </dgm:t>
    </dgm:pt>
    <dgm:pt modelId="{CEEB347B-D41F-4EC1-BA73-9B9411FC6C73}" type="sibTrans" cxnId="{9D6DB565-C7E3-4756-97F6-494228DF73CE}">
      <dgm:prSet/>
      <dgm:spPr/>
      <dgm:t>
        <a:bodyPr/>
        <a:lstStyle/>
        <a:p>
          <a:endParaRPr lang="en-US"/>
        </a:p>
      </dgm:t>
    </dgm:pt>
    <dgm:pt modelId="{B058322F-9CBF-48FA-B98F-78488059C89E}">
      <dgm:prSet phldrT="[Text]"/>
      <dgm:spPr/>
      <dgm:t>
        <a:bodyPr/>
        <a:lstStyle/>
        <a:p>
          <a:r>
            <a:rPr lang="en-US" dirty="0"/>
            <a:t>Find trained professionals with dual skill sets</a:t>
          </a:r>
        </a:p>
      </dgm:t>
    </dgm:pt>
    <dgm:pt modelId="{B85D636A-A545-4AEA-93B4-0A653054FDE0}" type="parTrans" cxnId="{61B2F2F0-671B-4435-B11F-72D514928327}">
      <dgm:prSet/>
      <dgm:spPr/>
      <dgm:t>
        <a:bodyPr/>
        <a:lstStyle/>
        <a:p>
          <a:endParaRPr lang="en-US"/>
        </a:p>
      </dgm:t>
    </dgm:pt>
    <dgm:pt modelId="{B387B059-7F31-48C8-A756-36876C4D034A}" type="sibTrans" cxnId="{61B2F2F0-671B-4435-B11F-72D514928327}">
      <dgm:prSet/>
      <dgm:spPr/>
      <dgm:t>
        <a:bodyPr/>
        <a:lstStyle/>
        <a:p>
          <a:endParaRPr lang="en-US"/>
        </a:p>
      </dgm:t>
    </dgm:pt>
    <dgm:pt modelId="{07F364C5-1EEE-4FB6-B1A6-A675EF212157}">
      <dgm:prSet phldrT="[Text]"/>
      <dgm:spPr/>
      <dgm:t>
        <a:bodyPr/>
        <a:lstStyle/>
        <a:p>
          <a:r>
            <a:rPr lang="en-US" dirty="0"/>
            <a:t>Pre-service</a:t>
          </a:r>
        </a:p>
      </dgm:t>
    </dgm:pt>
    <dgm:pt modelId="{901CAB1B-849A-4EA8-AF68-A5E84443B96A}" type="parTrans" cxnId="{BDCECC4A-B687-4104-9BE0-0BAB34EDC60E}">
      <dgm:prSet/>
      <dgm:spPr/>
      <dgm:t>
        <a:bodyPr/>
        <a:lstStyle/>
        <a:p>
          <a:endParaRPr lang="en-US"/>
        </a:p>
      </dgm:t>
    </dgm:pt>
    <dgm:pt modelId="{43B2A699-202D-47C2-A285-E9E8222382F6}" type="sibTrans" cxnId="{BDCECC4A-B687-4104-9BE0-0BAB34EDC60E}">
      <dgm:prSet/>
      <dgm:spPr/>
      <dgm:t>
        <a:bodyPr/>
        <a:lstStyle/>
        <a:p>
          <a:endParaRPr lang="en-US"/>
        </a:p>
      </dgm:t>
    </dgm:pt>
    <dgm:pt modelId="{84360E7B-E7F7-4FF4-A8B7-16B82BF68F7C}">
      <dgm:prSet phldrT="[Text]"/>
      <dgm:spPr/>
      <dgm:t>
        <a:bodyPr/>
        <a:lstStyle/>
        <a:p>
          <a:r>
            <a:rPr lang="en-US" dirty="0"/>
            <a:t>Survey current graduate level coursework</a:t>
          </a:r>
        </a:p>
      </dgm:t>
    </dgm:pt>
    <dgm:pt modelId="{0F7F80D4-C457-431C-9782-2AE9F0E32AB2}" type="parTrans" cxnId="{07AB8EA3-5BCE-4923-8239-E1E462DB65A4}">
      <dgm:prSet/>
      <dgm:spPr/>
      <dgm:t>
        <a:bodyPr/>
        <a:lstStyle/>
        <a:p>
          <a:endParaRPr lang="en-US"/>
        </a:p>
      </dgm:t>
    </dgm:pt>
    <dgm:pt modelId="{079DA32E-3AD2-4448-8418-D4C0746A699D}" type="sibTrans" cxnId="{07AB8EA3-5BCE-4923-8239-E1E462DB65A4}">
      <dgm:prSet/>
      <dgm:spPr/>
      <dgm:t>
        <a:bodyPr/>
        <a:lstStyle/>
        <a:p>
          <a:endParaRPr lang="en-US"/>
        </a:p>
      </dgm:t>
    </dgm:pt>
    <dgm:pt modelId="{E8DFEF27-5661-409A-844F-5378AF29D375}">
      <dgm:prSet phldrT="[Text]"/>
      <dgm:spPr/>
      <dgm:t>
        <a:bodyPr/>
        <a:lstStyle/>
        <a:p>
          <a:r>
            <a:rPr lang="en-US" dirty="0"/>
            <a:t>Post-service</a:t>
          </a:r>
        </a:p>
      </dgm:t>
    </dgm:pt>
    <dgm:pt modelId="{BA5BFF2E-7EF1-401C-BAC1-FEEDE077F1B0}" type="parTrans" cxnId="{362DFD7E-FCDD-4BB4-803D-3BDBAAB77E74}">
      <dgm:prSet/>
      <dgm:spPr/>
      <dgm:t>
        <a:bodyPr/>
        <a:lstStyle/>
        <a:p>
          <a:endParaRPr lang="en-US"/>
        </a:p>
      </dgm:t>
    </dgm:pt>
    <dgm:pt modelId="{7553BE35-F8B7-43CD-821D-851CEBDFFA47}" type="sibTrans" cxnId="{362DFD7E-FCDD-4BB4-803D-3BDBAAB77E74}">
      <dgm:prSet/>
      <dgm:spPr/>
      <dgm:t>
        <a:bodyPr/>
        <a:lstStyle/>
        <a:p>
          <a:endParaRPr lang="en-US"/>
        </a:p>
      </dgm:t>
    </dgm:pt>
    <dgm:pt modelId="{1DA87F7C-91F5-4A62-B7CE-A9C751C6F1A0}">
      <dgm:prSet phldrT="[Text]"/>
      <dgm:spPr/>
      <dgm:t>
        <a:bodyPr/>
        <a:lstStyle/>
        <a:p>
          <a:r>
            <a:rPr lang="en-US" dirty="0"/>
            <a:t>Train and build the skills in the field</a:t>
          </a:r>
        </a:p>
      </dgm:t>
    </dgm:pt>
    <dgm:pt modelId="{01C0A644-9355-42E5-A3E9-FC1E15290BA8}" type="parTrans" cxnId="{12F35A69-840B-4B75-A5BA-2752BE30549E}">
      <dgm:prSet/>
      <dgm:spPr/>
      <dgm:t>
        <a:bodyPr/>
        <a:lstStyle/>
        <a:p>
          <a:endParaRPr lang="en-US"/>
        </a:p>
      </dgm:t>
    </dgm:pt>
    <dgm:pt modelId="{3D129ED1-6D68-48FB-8301-8ABED056F1E1}" type="sibTrans" cxnId="{12F35A69-840B-4B75-A5BA-2752BE30549E}">
      <dgm:prSet/>
      <dgm:spPr/>
      <dgm:t>
        <a:bodyPr/>
        <a:lstStyle/>
        <a:p>
          <a:endParaRPr lang="en-US"/>
        </a:p>
      </dgm:t>
    </dgm:pt>
    <dgm:pt modelId="{D057B9A1-FDBC-4716-810E-0891236A6013}">
      <dgm:prSet/>
      <dgm:spPr/>
      <dgm:t>
        <a:bodyPr/>
        <a:lstStyle/>
        <a:p>
          <a:r>
            <a:rPr lang="en-US" dirty="0"/>
            <a:t>Develop new curriculum</a:t>
          </a:r>
        </a:p>
      </dgm:t>
    </dgm:pt>
    <dgm:pt modelId="{D88124C2-EEEC-454C-97E9-C7DC9473E787}" type="parTrans" cxnId="{A9900D66-C3E2-4991-87EC-758ABA6129D5}">
      <dgm:prSet/>
      <dgm:spPr/>
      <dgm:t>
        <a:bodyPr/>
        <a:lstStyle/>
        <a:p>
          <a:endParaRPr lang="en-US"/>
        </a:p>
      </dgm:t>
    </dgm:pt>
    <dgm:pt modelId="{A804F306-5926-4B68-8C4E-064A38F9FC1F}" type="sibTrans" cxnId="{A9900D66-C3E2-4991-87EC-758ABA6129D5}">
      <dgm:prSet/>
      <dgm:spPr/>
      <dgm:t>
        <a:bodyPr/>
        <a:lstStyle/>
        <a:p>
          <a:endParaRPr lang="en-US"/>
        </a:p>
      </dgm:t>
    </dgm:pt>
    <dgm:pt modelId="{13D6849D-9E94-49F5-A8D1-F84602380C87}">
      <dgm:prSet/>
      <dgm:spPr/>
      <dgm:t>
        <a:bodyPr/>
        <a:lstStyle/>
        <a:p>
          <a:r>
            <a:rPr lang="en-US" dirty="0"/>
            <a:t>Integrate co-occurring content into current curriculum </a:t>
          </a:r>
        </a:p>
      </dgm:t>
    </dgm:pt>
    <dgm:pt modelId="{96B3F22C-D838-404C-9538-83EBF3948229}" type="parTrans" cxnId="{A2A4AE06-2218-48D0-9079-A677DC9A625E}">
      <dgm:prSet/>
      <dgm:spPr/>
      <dgm:t>
        <a:bodyPr/>
        <a:lstStyle/>
        <a:p>
          <a:endParaRPr lang="en-US"/>
        </a:p>
      </dgm:t>
    </dgm:pt>
    <dgm:pt modelId="{57F8BBC7-8A2E-4805-AD02-AD92F77ABA72}" type="sibTrans" cxnId="{A2A4AE06-2218-48D0-9079-A677DC9A625E}">
      <dgm:prSet/>
      <dgm:spPr/>
      <dgm:t>
        <a:bodyPr/>
        <a:lstStyle/>
        <a:p>
          <a:endParaRPr lang="en-US"/>
        </a:p>
      </dgm:t>
    </dgm:pt>
    <dgm:pt modelId="{BB53A608-213F-48E9-87DB-4DAD194E018B}" type="pres">
      <dgm:prSet presAssocID="{39DCAB14-E721-4AD7-83BE-80B5B9F54BB2}" presName="linearFlow" presStyleCnt="0">
        <dgm:presLayoutVars>
          <dgm:dir/>
          <dgm:animLvl val="lvl"/>
          <dgm:resizeHandles val="exact"/>
        </dgm:presLayoutVars>
      </dgm:prSet>
      <dgm:spPr/>
      <dgm:t>
        <a:bodyPr/>
        <a:lstStyle/>
        <a:p>
          <a:endParaRPr lang="en-US"/>
        </a:p>
      </dgm:t>
    </dgm:pt>
    <dgm:pt modelId="{F2A7D7CC-F75E-4FA3-8128-0CFB5628EF21}" type="pres">
      <dgm:prSet presAssocID="{031F2225-5BD8-4A09-AFEF-C838C071F70D}" presName="composite" presStyleCnt="0"/>
      <dgm:spPr/>
    </dgm:pt>
    <dgm:pt modelId="{FB076B22-A654-40BB-A9CF-E1B3CCF04913}" type="pres">
      <dgm:prSet presAssocID="{031F2225-5BD8-4A09-AFEF-C838C071F70D}" presName="parentText" presStyleLbl="alignNode1" presStyleIdx="0" presStyleCnt="3">
        <dgm:presLayoutVars>
          <dgm:chMax val="1"/>
          <dgm:bulletEnabled val="1"/>
        </dgm:presLayoutVars>
      </dgm:prSet>
      <dgm:spPr/>
      <dgm:t>
        <a:bodyPr/>
        <a:lstStyle/>
        <a:p>
          <a:endParaRPr lang="en-US"/>
        </a:p>
      </dgm:t>
    </dgm:pt>
    <dgm:pt modelId="{0FCA5E75-76EB-4840-9D29-12CEA0F33144}" type="pres">
      <dgm:prSet presAssocID="{031F2225-5BD8-4A09-AFEF-C838C071F70D}" presName="descendantText" presStyleLbl="alignAcc1" presStyleIdx="0" presStyleCnt="3" custLinFactNeighborX="-390" custLinFactNeighborY="-6002">
        <dgm:presLayoutVars>
          <dgm:bulletEnabled val="1"/>
        </dgm:presLayoutVars>
      </dgm:prSet>
      <dgm:spPr/>
      <dgm:t>
        <a:bodyPr/>
        <a:lstStyle/>
        <a:p>
          <a:endParaRPr lang="en-US"/>
        </a:p>
      </dgm:t>
    </dgm:pt>
    <dgm:pt modelId="{192615AE-BA93-4E24-A01F-DB080574E85E}" type="pres">
      <dgm:prSet presAssocID="{CEEB347B-D41F-4EC1-BA73-9B9411FC6C73}" presName="sp" presStyleCnt="0"/>
      <dgm:spPr/>
    </dgm:pt>
    <dgm:pt modelId="{7764F9BC-5C68-4612-BF70-2A259596C302}" type="pres">
      <dgm:prSet presAssocID="{07F364C5-1EEE-4FB6-B1A6-A675EF212157}" presName="composite" presStyleCnt="0"/>
      <dgm:spPr/>
    </dgm:pt>
    <dgm:pt modelId="{80DE49EB-B5F2-4220-8E73-B5C3DA60FBC1}" type="pres">
      <dgm:prSet presAssocID="{07F364C5-1EEE-4FB6-B1A6-A675EF212157}" presName="parentText" presStyleLbl="alignNode1" presStyleIdx="1" presStyleCnt="3">
        <dgm:presLayoutVars>
          <dgm:chMax val="1"/>
          <dgm:bulletEnabled val="1"/>
        </dgm:presLayoutVars>
      </dgm:prSet>
      <dgm:spPr/>
      <dgm:t>
        <a:bodyPr/>
        <a:lstStyle/>
        <a:p>
          <a:endParaRPr lang="en-US"/>
        </a:p>
      </dgm:t>
    </dgm:pt>
    <dgm:pt modelId="{C58553D3-6C21-4C75-94B1-12D7B5458E44}" type="pres">
      <dgm:prSet presAssocID="{07F364C5-1EEE-4FB6-B1A6-A675EF212157}" presName="descendantText" presStyleLbl="alignAcc1" presStyleIdx="1" presStyleCnt="3">
        <dgm:presLayoutVars>
          <dgm:bulletEnabled val="1"/>
        </dgm:presLayoutVars>
      </dgm:prSet>
      <dgm:spPr/>
      <dgm:t>
        <a:bodyPr/>
        <a:lstStyle/>
        <a:p>
          <a:endParaRPr lang="en-US"/>
        </a:p>
      </dgm:t>
    </dgm:pt>
    <dgm:pt modelId="{FF6C23EA-7D48-4ABF-BE5A-B894D4AA102C}" type="pres">
      <dgm:prSet presAssocID="{43B2A699-202D-47C2-A285-E9E8222382F6}" presName="sp" presStyleCnt="0"/>
      <dgm:spPr/>
    </dgm:pt>
    <dgm:pt modelId="{EF5D84EC-D418-4E2A-9672-D5E46E43187F}" type="pres">
      <dgm:prSet presAssocID="{E8DFEF27-5661-409A-844F-5378AF29D375}" presName="composite" presStyleCnt="0"/>
      <dgm:spPr/>
    </dgm:pt>
    <dgm:pt modelId="{690B3DD4-7B6C-425B-B220-975D5AF3C2D8}" type="pres">
      <dgm:prSet presAssocID="{E8DFEF27-5661-409A-844F-5378AF29D375}" presName="parentText" presStyleLbl="alignNode1" presStyleIdx="2" presStyleCnt="3">
        <dgm:presLayoutVars>
          <dgm:chMax val="1"/>
          <dgm:bulletEnabled val="1"/>
        </dgm:presLayoutVars>
      </dgm:prSet>
      <dgm:spPr/>
      <dgm:t>
        <a:bodyPr/>
        <a:lstStyle/>
        <a:p>
          <a:endParaRPr lang="en-US"/>
        </a:p>
      </dgm:t>
    </dgm:pt>
    <dgm:pt modelId="{F8D9C7EE-6302-4C6A-A3BF-53F77A91EF10}" type="pres">
      <dgm:prSet presAssocID="{E8DFEF27-5661-409A-844F-5378AF29D375}" presName="descendantText" presStyleLbl="alignAcc1" presStyleIdx="2" presStyleCnt="3">
        <dgm:presLayoutVars>
          <dgm:bulletEnabled val="1"/>
        </dgm:presLayoutVars>
      </dgm:prSet>
      <dgm:spPr/>
      <dgm:t>
        <a:bodyPr/>
        <a:lstStyle/>
        <a:p>
          <a:endParaRPr lang="en-US"/>
        </a:p>
      </dgm:t>
    </dgm:pt>
  </dgm:ptLst>
  <dgm:cxnLst>
    <dgm:cxn modelId="{DCD63E2C-29F4-46BF-BF33-F79DAA8B1872}" type="presOf" srcId="{84360E7B-E7F7-4FF4-A8B7-16B82BF68F7C}" destId="{C58553D3-6C21-4C75-94B1-12D7B5458E44}" srcOrd="0" destOrd="0" presId="urn:microsoft.com/office/officeart/2005/8/layout/chevron2"/>
    <dgm:cxn modelId="{A2A4AE06-2218-48D0-9079-A677DC9A625E}" srcId="{07F364C5-1EEE-4FB6-B1A6-A675EF212157}" destId="{13D6849D-9E94-49F5-A8D1-F84602380C87}" srcOrd="2" destOrd="0" parTransId="{96B3F22C-D838-404C-9538-83EBF3948229}" sibTransId="{57F8BBC7-8A2E-4805-AD02-AD92F77ABA72}"/>
    <dgm:cxn modelId="{63531276-712C-4884-9DD1-3D7CD4384F91}" type="presOf" srcId="{031F2225-5BD8-4A09-AFEF-C838C071F70D}" destId="{FB076B22-A654-40BB-A9CF-E1B3CCF04913}" srcOrd="0" destOrd="0" presId="urn:microsoft.com/office/officeart/2005/8/layout/chevron2"/>
    <dgm:cxn modelId="{BDCECC4A-B687-4104-9BE0-0BAB34EDC60E}" srcId="{39DCAB14-E721-4AD7-83BE-80B5B9F54BB2}" destId="{07F364C5-1EEE-4FB6-B1A6-A675EF212157}" srcOrd="1" destOrd="0" parTransId="{901CAB1B-849A-4EA8-AF68-A5E84443B96A}" sibTransId="{43B2A699-202D-47C2-A285-E9E8222382F6}"/>
    <dgm:cxn modelId="{362DFD7E-FCDD-4BB4-803D-3BDBAAB77E74}" srcId="{39DCAB14-E721-4AD7-83BE-80B5B9F54BB2}" destId="{E8DFEF27-5661-409A-844F-5378AF29D375}" srcOrd="2" destOrd="0" parTransId="{BA5BFF2E-7EF1-401C-BAC1-FEEDE077F1B0}" sibTransId="{7553BE35-F8B7-43CD-821D-851CEBDFFA47}"/>
    <dgm:cxn modelId="{A1BBDB33-8651-466F-AABA-4B81CC221C33}" type="presOf" srcId="{13D6849D-9E94-49F5-A8D1-F84602380C87}" destId="{C58553D3-6C21-4C75-94B1-12D7B5458E44}" srcOrd="0" destOrd="2" presId="urn:microsoft.com/office/officeart/2005/8/layout/chevron2"/>
    <dgm:cxn modelId="{C8FCFE83-9601-4559-8279-3580CB24B326}" type="presOf" srcId="{39DCAB14-E721-4AD7-83BE-80B5B9F54BB2}" destId="{BB53A608-213F-48E9-87DB-4DAD194E018B}" srcOrd="0" destOrd="0" presId="urn:microsoft.com/office/officeart/2005/8/layout/chevron2"/>
    <dgm:cxn modelId="{12F35A69-840B-4B75-A5BA-2752BE30549E}" srcId="{E8DFEF27-5661-409A-844F-5378AF29D375}" destId="{1DA87F7C-91F5-4A62-B7CE-A9C751C6F1A0}" srcOrd="0" destOrd="0" parTransId="{01C0A644-9355-42E5-A3E9-FC1E15290BA8}" sibTransId="{3D129ED1-6D68-48FB-8301-8ABED056F1E1}"/>
    <dgm:cxn modelId="{21529B12-F095-4EF2-89D1-56811CD1BE24}" type="presOf" srcId="{B058322F-9CBF-48FA-B98F-78488059C89E}" destId="{0FCA5E75-76EB-4840-9D29-12CEA0F33144}" srcOrd="0" destOrd="0" presId="urn:microsoft.com/office/officeart/2005/8/layout/chevron2"/>
    <dgm:cxn modelId="{A9900D66-C3E2-4991-87EC-758ABA6129D5}" srcId="{07F364C5-1EEE-4FB6-B1A6-A675EF212157}" destId="{D057B9A1-FDBC-4716-810E-0891236A6013}" srcOrd="1" destOrd="0" parTransId="{D88124C2-EEEC-454C-97E9-C7DC9473E787}" sibTransId="{A804F306-5926-4B68-8C4E-064A38F9FC1F}"/>
    <dgm:cxn modelId="{C9DFDD1D-89D7-4D2D-B8AE-6B5903D07837}" type="presOf" srcId="{1DA87F7C-91F5-4A62-B7CE-A9C751C6F1A0}" destId="{F8D9C7EE-6302-4C6A-A3BF-53F77A91EF10}" srcOrd="0" destOrd="0" presId="urn:microsoft.com/office/officeart/2005/8/layout/chevron2"/>
    <dgm:cxn modelId="{07AB8EA3-5BCE-4923-8239-E1E462DB65A4}" srcId="{07F364C5-1EEE-4FB6-B1A6-A675EF212157}" destId="{84360E7B-E7F7-4FF4-A8B7-16B82BF68F7C}" srcOrd="0" destOrd="0" parTransId="{0F7F80D4-C457-431C-9782-2AE9F0E32AB2}" sibTransId="{079DA32E-3AD2-4448-8418-D4C0746A699D}"/>
    <dgm:cxn modelId="{61B2F2F0-671B-4435-B11F-72D514928327}" srcId="{031F2225-5BD8-4A09-AFEF-C838C071F70D}" destId="{B058322F-9CBF-48FA-B98F-78488059C89E}" srcOrd="0" destOrd="0" parTransId="{B85D636A-A545-4AEA-93B4-0A653054FDE0}" sibTransId="{B387B059-7F31-48C8-A756-36876C4D034A}"/>
    <dgm:cxn modelId="{9D6DB565-C7E3-4756-97F6-494228DF73CE}" srcId="{39DCAB14-E721-4AD7-83BE-80B5B9F54BB2}" destId="{031F2225-5BD8-4A09-AFEF-C838C071F70D}" srcOrd="0" destOrd="0" parTransId="{71463009-C3BB-4A5A-9C23-68F6F7ED4914}" sibTransId="{CEEB347B-D41F-4EC1-BA73-9B9411FC6C73}"/>
    <dgm:cxn modelId="{0C897A83-A277-4631-A0E5-644741E0DCDF}" type="presOf" srcId="{07F364C5-1EEE-4FB6-B1A6-A675EF212157}" destId="{80DE49EB-B5F2-4220-8E73-B5C3DA60FBC1}" srcOrd="0" destOrd="0" presId="urn:microsoft.com/office/officeart/2005/8/layout/chevron2"/>
    <dgm:cxn modelId="{F61F1A01-B86C-4A20-864A-B385E762F0A1}" type="presOf" srcId="{E8DFEF27-5661-409A-844F-5378AF29D375}" destId="{690B3DD4-7B6C-425B-B220-975D5AF3C2D8}" srcOrd="0" destOrd="0" presId="urn:microsoft.com/office/officeart/2005/8/layout/chevron2"/>
    <dgm:cxn modelId="{CDAC87BD-D8AD-4557-9C9D-D484920B85EC}" type="presOf" srcId="{D057B9A1-FDBC-4716-810E-0891236A6013}" destId="{C58553D3-6C21-4C75-94B1-12D7B5458E44}" srcOrd="0" destOrd="1" presId="urn:microsoft.com/office/officeart/2005/8/layout/chevron2"/>
    <dgm:cxn modelId="{CA9F506A-64F0-4B25-B74B-D51DEC15F62F}" type="presParOf" srcId="{BB53A608-213F-48E9-87DB-4DAD194E018B}" destId="{F2A7D7CC-F75E-4FA3-8128-0CFB5628EF21}" srcOrd="0" destOrd="0" presId="urn:microsoft.com/office/officeart/2005/8/layout/chevron2"/>
    <dgm:cxn modelId="{6D78CE06-0C20-4EB0-B1DB-DE5F0715E6E2}" type="presParOf" srcId="{F2A7D7CC-F75E-4FA3-8128-0CFB5628EF21}" destId="{FB076B22-A654-40BB-A9CF-E1B3CCF04913}" srcOrd="0" destOrd="0" presId="urn:microsoft.com/office/officeart/2005/8/layout/chevron2"/>
    <dgm:cxn modelId="{21CB101E-775D-4A81-9FF2-A09DFED77D76}" type="presParOf" srcId="{F2A7D7CC-F75E-4FA3-8128-0CFB5628EF21}" destId="{0FCA5E75-76EB-4840-9D29-12CEA0F33144}" srcOrd="1" destOrd="0" presId="urn:microsoft.com/office/officeart/2005/8/layout/chevron2"/>
    <dgm:cxn modelId="{C6A3A5A1-3485-45B0-96A8-E46E3ECFF1DC}" type="presParOf" srcId="{BB53A608-213F-48E9-87DB-4DAD194E018B}" destId="{192615AE-BA93-4E24-A01F-DB080574E85E}" srcOrd="1" destOrd="0" presId="urn:microsoft.com/office/officeart/2005/8/layout/chevron2"/>
    <dgm:cxn modelId="{8C1D1AB4-20DD-49FC-A072-C25019E0721F}" type="presParOf" srcId="{BB53A608-213F-48E9-87DB-4DAD194E018B}" destId="{7764F9BC-5C68-4612-BF70-2A259596C302}" srcOrd="2" destOrd="0" presId="urn:microsoft.com/office/officeart/2005/8/layout/chevron2"/>
    <dgm:cxn modelId="{76822BDE-F5D3-4DB4-803C-EC0CB07C5AA7}" type="presParOf" srcId="{7764F9BC-5C68-4612-BF70-2A259596C302}" destId="{80DE49EB-B5F2-4220-8E73-B5C3DA60FBC1}" srcOrd="0" destOrd="0" presId="urn:microsoft.com/office/officeart/2005/8/layout/chevron2"/>
    <dgm:cxn modelId="{8AAA483C-80EC-45DA-AA99-66AD1C0A5292}" type="presParOf" srcId="{7764F9BC-5C68-4612-BF70-2A259596C302}" destId="{C58553D3-6C21-4C75-94B1-12D7B5458E44}" srcOrd="1" destOrd="0" presId="urn:microsoft.com/office/officeart/2005/8/layout/chevron2"/>
    <dgm:cxn modelId="{65125270-9766-4349-89A6-AC872E6B2673}" type="presParOf" srcId="{BB53A608-213F-48E9-87DB-4DAD194E018B}" destId="{FF6C23EA-7D48-4ABF-BE5A-B894D4AA102C}" srcOrd="3" destOrd="0" presId="urn:microsoft.com/office/officeart/2005/8/layout/chevron2"/>
    <dgm:cxn modelId="{0846B17D-4C09-4422-8C6C-00084DDE285C}" type="presParOf" srcId="{BB53A608-213F-48E9-87DB-4DAD194E018B}" destId="{EF5D84EC-D418-4E2A-9672-D5E46E43187F}" srcOrd="4" destOrd="0" presId="urn:microsoft.com/office/officeart/2005/8/layout/chevron2"/>
    <dgm:cxn modelId="{1ACC4505-2255-405D-B246-DC8AED8C934E}" type="presParOf" srcId="{EF5D84EC-D418-4E2A-9672-D5E46E43187F}" destId="{690B3DD4-7B6C-425B-B220-975D5AF3C2D8}" srcOrd="0" destOrd="0" presId="urn:microsoft.com/office/officeart/2005/8/layout/chevron2"/>
    <dgm:cxn modelId="{88C795EA-CA7C-4CC2-BBEC-C55168E34F33}" type="presParOf" srcId="{EF5D84EC-D418-4E2A-9672-D5E46E43187F}" destId="{F8D9C7EE-6302-4C6A-A3BF-53F77A91EF1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A9A0FB-C380-4613-A577-1C91B93CA1DB}"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n-US"/>
        </a:p>
      </dgm:t>
    </dgm:pt>
    <dgm:pt modelId="{311B66E3-A370-46F2-85AC-64F39C7CB68B}">
      <dgm:prSet phldrT="[Text]"/>
      <dgm:spPr/>
      <dgm:t>
        <a:bodyPr/>
        <a:lstStyle/>
        <a:p>
          <a:pPr algn="ctr"/>
          <a:r>
            <a:rPr lang="en-US" dirty="0"/>
            <a:t>Training,  Coaching, &amp; Clinical Supports</a:t>
          </a:r>
        </a:p>
      </dgm:t>
    </dgm:pt>
    <dgm:pt modelId="{119C8BEE-406E-4B43-B108-76B31CCFD7BE}" type="parTrans" cxnId="{F43F9403-4750-41B4-918D-0D9C25D9E821}">
      <dgm:prSet/>
      <dgm:spPr/>
      <dgm:t>
        <a:bodyPr/>
        <a:lstStyle/>
        <a:p>
          <a:pPr algn="ctr"/>
          <a:endParaRPr lang="en-US"/>
        </a:p>
      </dgm:t>
    </dgm:pt>
    <dgm:pt modelId="{702F6940-551A-4DFA-B174-A24816B22ADF}" type="sibTrans" cxnId="{F43F9403-4750-41B4-918D-0D9C25D9E821}">
      <dgm:prSet/>
      <dgm:spPr/>
      <dgm:t>
        <a:bodyPr/>
        <a:lstStyle/>
        <a:p>
          <a:pPr algn="ctr"/>
          <a:endParaRPr lang="en-US"/>
        </a:p>
      </dgm:t>
    </dgm:pt>
    <dgm:pt modelId="{4BED7898-4B90-4DE8-A9D3-E0699F0C2EA0}">
      <dgm:prSet phldrT="[Text]"/>
      <dgm:spPr>
        <a:solidFill>
          <a:schemeClr val="accent1">
            <a:lumMod val="75000"/>
          </a:schemeClr>
        </a:solidFill>
      </dgm:spPr>
      <dgm:t>
        <a:bodyPr/>
        <a:lstStyle/>
        <a:p>
          <a:pPr algn="ctr"/>
          <a:r>
            <a:rPr lang="en-US" dirty="0"/>
            <a:t>Salaries, Incentives,  &amp; Opportunities for Advancement</a:t>
          </a:r>
        </a:p>
      </dgm:t>
    </dgm:pt>
    <dgm:pt modelId="{D1BD40E1-16AA-4CA7-97FF-9E786A21D7FF}" type="parTrans" cxnId="{8176FD37-814A-40E8-A6FF-8E3FDB28E289}">
      <dgm:prSet/>
      <dgm:spPr/>
      <dgm:t>
        <a:bodyPr/>
        <a:lstStyle/>
        <a:p>
          <a:pPr algn="ctr"/>
          <a:endParaRPr lang="en-US"/>
        </a:p>
      </dgm:t>
    </dgm:pt>
    <dgm:pt modelId="{7101D96E-9E63-44AC-B696-60F85FEC0728}" type="sibTrans" cxnId="{8176FD37-814A-40E8-A6FF-8E3FDB28E289}">
      <dgm:prSet/>
      <dgm:spPr/>
      <dgm:t>
        <a:bodyPr/>
        <a:lstStyle/>
        <a:p>
          <a:pPr algn="ctr"/>
          <a:endParaRPr lang="en-US"/>
        </a:p>
      </dgm:t>
    </dgm:pt>
    <dgm:pt modelId="{7F61E256-7E67-4C81-B231-E6DA59F33EF6}">
      <dgm:prSet phldrT="[Text]"/>
      <dgm:spPr/>
      <dgm:t>
        <a:bodyPr/>
        <a:lstStyle/>
        <a:p>
          <a:pPr algn="ctr"/>
          <a:r>
            <a:rPr lang="en-US" dirty="0"/>
            <a:t>Manageable Workload &amp; Expectations</a:t>
          </a:r>
        </a:p>
      </dgm:t>
    </dgm:pt>
    <dgm:pt modelId="{C41F8E1B-0F19-429B-AD4F-D86B096D0AD5}" type="parTrans" cxnId="{93170B40-41B6-4C6F-99D7-BB36B24BA558}">
      <dgm:prSet/>
      <dgm:spPr/>
      <dgm:t>
        <a:bodyPr/>
        <a:lstStyle/>
        <a:p>
          <a:pPr algn="ctr"/>
          <a:endParaRPr lang="en-US"/>
        </a:p>
      </dgm:t>
    </dgm:pt>
    <dgm:pt modelId="{A6A7A105-E541-4616-AC16-2B4EB96EF1FC}" type="sibTrans" cxnId="{93170B40-41B6-4C6F-99D7-BB36B24BA558}">
      <dgm:prSet/>
      <dgm:spPr/>
      <dgm:t>
        <a:bodyPr/>
        <a:lstStyle/>
        <a:p>
          <a:pPr algn="ctr"/>
          <a:endParaRPr lang="en-US"/>
        </a:p>
      </dgm:t>
    </dgm:pt>
    <dgm:pt modelId="{D305EEE8-4507-4414-9692-52A9D3A1A04A}">
      <dgm:prSet phldrT="[Text]"/>
      <dgm:spPr/>
      <dgm:t>
        <a:bodyPr/>
        <a:lstStyle/>
        <a:p>
          <a:pPr algn="ctr"/>
          <a:r>
            <a:rPr lang="en-US" b="1" dirty="0"/>
            <a:t>Recruitment, Training and Retention</a:t>
          </a:r>
        </a:p>
      </dgm:t>
    </dgm:pt>
    <dgm:pt modelId="{FAC61C57-5886-4F96-A53C-1E394EF08CFC}" type="parTrans" cxnId="{F32EB05D-4F9C-4715-8370-378005EA7F9E}">
      <dgm:prSet/>
      <dgm:spPr/>
      <dgm:t>
        <a:bodyPr/>
        <a:lstStyle/>
        <a:p>
          <a:pPr algn="ctr"/>
          <a:endParaRPr lang="en-US"/>
        </a:p>
      </dgm:t>
    </dgm:pt>
    <dgm:pt modelId="{8C2A9DAA-2B3A-4646-9276-081B29E7B003}" type="sibTrans" cxnId="{F32EB05D-4F9C-4715-8370-378005EA7F9E}">
      <dgm:prSet/>
      <dgm:spPr/>
      <dgm:t>
        <a:bodyPr/>
        <a:lstStyle/>
        <a:p>
          <a:pPr algn="ctr"/>
          <a:endParaRPr lang="en-US"/>
        </a:p>
      </dgm:t>
    </dgm:pt>
    <dgm:pt modelId="{AAD00D96-53C5-4487-B743-0DD042FFFAD0}">
      <dgm:prSet phldrT="[Text]"/>
      <dgm:spPr/>
      <dgm:t>
        <a:bodyPr/>
        <a:lstStyle/>
        <a:p>
          <a:pPr algn="ctr"/>
          <a:endParaRPr lang="en-US" dirty="0"/>
        </a:p>
      </dgm:t>
    </dgm:pt>
    <dgm:pt modelId="{E4D67465-CFCE-45B0-969A-B310E29D34B7}" type="parTrans" cxnId="{035A2928-5737-4F8B-A820-4B6515B27D1D}">
      <dgm:prSet/>
      <dgm:spPr/>
      <dgm:t>
        <a:bodyPr/>
        <a:lstStyle/>
        <a:p>
          <a:pPr algn="ctr"/>
          <a:endParaRPr lang="en-US"/>
        </a:p>
      </dgm:t>
    </dgm:pt>
    <dgm:pt modelId="{7F9EAE27-7DC5-4BD4-A47B-B05BC5C7AA71}" type="sibTrans" cxnId="{035A2928-5737-4F8B-A820-4B6515B27D1D}">
      <dgm:prSet/>
      <dgm:spPr/>
      <dgm:t>
        <a:bodyPr/>
        <a:lstStyle/>
        <a:p>
          <a:pPr algn="ctr"/>
          <a:endParaRPr lang="en-US"/>
        </a:p>
      </dgm:t>
    </dgm:pt>
    <dgm:pt modelId="{64437BB4-554E-4778-896E-CEF2FE638397}">
      <dgm:prSet phldrT="[Text]"/>
      <dgm:spPr/>
      <dgm:t>
        <a:bodyPr/>
        <a:lstStyle/>
        <a:p>
          <a:pPr algn="ctr"/>
          <a:endParaRPr lang="en-US" dirty="0"/>
        </a:p>
      </dgm:t>
    </dgm:pt>
    <dgm:pt modelId="{14E0ADAA-B36F-400B-9E66-34D1DFFD2EEB}" type="parTrans" cxnId="{88680C7D-67E4-4F46-B7FF-9E983CB203DF}">
      <dgm:prSet/>
      <dgm:spPr/>
      <dgm:t>
        <a:bodyPr/>
        <a:lstStyle/>
        <a:p>
          <a:pPr algn="ctr"/>
          <a:endParaRPr lang="en-US"/>
        </a:p>
      </dgm:t>
    </dgm:pt>
    <dgm:pt modelId="{422FD317-66D7-46B1-893B-E1C87047DE70}" type="sibTrans" cxnId="{88680C7D-67E4-4F46-B7FF-9E983CB203DF}">
      <dgm:prSet/>
      <dgm:spPr/>
      <dgm:t>
        <a:bodyPr/>
        <a:lstStyle/>
        <a:p>
          <a:pPr algn="ctr"/>
          <a:endParaRPr lang="en-US"/>
        </a:p>
      </dgm:t>
    </dgm:pt>
    <dgm:pt modelId="{66687CF6-C0DC-4CF9-9192-C3A2FA92FC7C}">
      <dgm:prSet phldrT="[Text]" custLinFactNeighborX="17778" custLinFactNeighborY="-9156"/>
      <dgm:spPr/>
      <dgm:t>
        <a:bodyPr/>
        <a:lstStyle/>
        <a:p>
          <a:pPr algn="ctr"/>
          <a:endParaRPr lang="en-US" dirty="0"/>
        </a:p>
      </dgm:t>
    </dgm:pt>
    <dgm:pt modelId="{776E3ABE-E84B-40DE-8A00-35E42600FB91}" type="parTrans" cxnId="{6321A390-84EC-41C2-AA58-744956123B57}">
      <dgm:prSet/>
      <dgm:spPr/>
      <dgm:t>
        <a:bodyPr/>
        <a:lstStyle/>
        <a:p>
          <a:pPr algn="ctr"/>
          <a:endParaRPr lang="en-US"/>
        </a:p>
      </dgm:t>
    </dgm:pt>
    <dgm:pt modelId="{4F944555-ED29-4595-9128-41A8499307D1}" type="sibTrans" cxnId="{6321A390-84EC-41C2-AA58-744956123B57}">
      <dgm:prSet/>
      <dgm:spPr/>
      <dgm:t>
        <a:bodyPr/>
        <a:lstStyle/>
        <a:p>
          <a:pPr algn="ctr"/>
          <a:endParaRPr lang="en-US"/>
        </a:p>
      </dgm:t>
    </dgm:pt>
    <dgm:pt modelId="{6016D429-982B-40CE-B8CC-90A14DBE5948}" type="pres">
      <dgm:prSet presAssocID="{84A9A0FB-C380-4613-A577-1C91B93CA1DB}" presName="Name0" presStyleCnt="0">
        <dgm:presLayoutVars>
          <dgm:chMax val="4"/>
          <dgm:resizeHandles val="exact"/>
        </dgm:presLayoutVars>
      </dgm:prSet>
      <dgm:spPr/>
      <dgm:t>
        <a:bodyPr/>
        <a:lstStyle/>
        <a:p>
          <a:endParaRPr lang="en-US"/>
        </a:p>
      </dgm:t>
    </dgm:pt>
    <dgm:pt modelId="{1F826C7D-45FF-41C3-8BD3-1DACECF02599}" type="pres">
      <dgm:prSet presAssocID="{84A9A0FB-C380-4613-A577-1C91B93CA1DB}" presName="ellipse" presStyleLbl="trBgShp" presStyleIdx="0" presStyleCnt="1"/>
      <dgm:spPr/>
    </dgm:pt>
    <dgm:pt modelId="{E8F4F907-2379-416D-9441-659A1F3D05A0}" type="pres">
      <dgm:prSet presAssocID="{84A9A0FB-C380-4613-A577-1C91B93CA1DB}" presName="arrow1" presStyleLbl="fgShp" presStyleIdx="0" presStyleCnt="1"/>
      <dgm:spPr/>
    </dgm:pt>
    <dgm:pt modelId="{92D0BAD3-27FB-4FEE-8EE1-4239332DFFCC}" type="pres">
      <dgm:prSet presAssocID="{84A9A0FB-C380-4613-A577-1C91B93CA1DB}" presName="rectangle" presStyleLbl="revTx" presStyleIdx="0" presStyleCnt="1">
        <dgm:presLayoutVars>
          <dgm:bulletEnabled val="1"/>
        </dgm:presLayoutVars>
      </dgm:prSet>
      <dgm:spPr/>
      <dgm:t>
        <a:bodyPr/>
        <a:lstStyle/>
        <a:p>
          <a:endParaRPr lang="en-US"/>
        </a:p>
      </dgm:t>
    </dgm:pt>
    <dgm:pt modelId="{5CFE28F2-F544-48DD-85BE-32608DA23FDD}" type="pres">
      <dgm:prSet presAssocID="{4BED7898-4B90-4DE8-A9D3-E0699F0C2EA0}" presName="item1" presStyleLbl="node1" presStyleIdx="0" presStyleCnt="3">
        <dgm:presLayoutVars>
          <dgm:bulletEnabled val="1"/>
        </dgm:presLayoutVars>
      </dgm:prSet>
      <dgm:spPr/>
      <dgm:t>
        <a:bodyPr/>
        <a:lstStyle/>
        <a:p>
          <a:endParaRPr lang="en-US"/>
        </a:p>
      </dgm:t>
    </dgm:pt>
    <dgm:pt modelId="{117A04F4-21BE-49F2-B4A7-229EC6A4527D}" type="pres">
      <dgm:prSet presAssocID="{7F61E256-7E67-4C81-B231-E6DA59F33EF6}" presName="item2" presStyleLbl="node1" presStyleIdx="1" presStyleCnt="3" custLinFactNeighborX="17778" custLinFactNeighborY="-20000">
        <dgm:presLayoutVars>
          <dgm:bulletEnabled val="1"/>
        </dgm:presLayoutVars>
      </dgm:prSet>
      <dgm:spPr/>
      <dgm:t>
        <a:bodyPr/>
        <a:lstStyle/>
        <a:p>
          <a:endParaRPr lang="en-US"/>
        </a:p>
      </dgm:t>
    </dgm:pt>
    <dgm:pt modelId="{A82D8D7C-BE3F-479F-8F6D-ADBA29C4A585}" type="pres">
      <dgm:prSet presAssocID="{D305EEE8-4507-4414-9692-52A9D3A1A04A}" presName="item3" presStyleLbl="node1" presStyleIdx="2" presStyleCnt="3" custLinFactNeighborX="17778" custLinFactNeighborY="-9156">
        <dgm:presLayoutVars>
          <dgm:bulletEnabled val="1"/>
        </dgm:presLayoutVars>
      </dgm:prSet>
      <dgm:spPr/>
      <dgm:t>
        <a:bodyPr/>
        <a:lstStyle/>
        <a:p>
          <a:endParaRPr lang="en-US"/>
        </a:p>
      </dgm:t>
    </dgm:pt>
    <dgm:pt modelId="{C09E3CAC-1531-4870-BC61-FA1CD37190E5}" type="pres">
      <dgm:prSet presAssocID="{84A9A0FB-C380-4613-A577-1C91B93CA1DB}" presName="funnel" presStyleLbl="trAlignAcc1" presStyleIdx="0" presStyleCnt="1" custLinFactNeighborX="2857" custLinFactNeighborY="2679"/>
      <dgm:spPr/>
    </dgm:pt>
  </dgm:ptLst>
  <dgm:cxnLst>
    <dgm:cxn modelId="{A5558B0B-C1A0-487C-A741-5532DD0802B0}" type="presOf" srcId="{4BED7898-4B90-4DE8-A9D3-E0699F0C2EA0}" destId="{117A04F4-21BE-49F2-B4A7-229EC6A4527D}" srcOrd="0" destOrd="0" presId="urn:microsoft.com/office/officeart/2005/8/layout/funnel1"/>
    <dgm:cxn modelId="{F32EB05D-4F9C-4715-8370-378005EA7F9E}" srcId="{84A9A0FB-C380-4613-A577-1C91B93CA1DB}" destId="{D305EEE8-4507-4414-9692-52A9D3A1A04A}" srcOrd="3" destOrd="0" parTransId="{FAC61C57-5886-4F96-A53C-1E394EF08CFC}" sibTransId="{8C2A9DAA-2B3A-4646-9276-081B29E7B003}"/>
    <dgm:cxn modelId="{B16A3DAC-5BC9-46FF-9DDA-92992A64989E}" type="presOf" srcId="{84A9A0FB-C380-4613-A577-1C91B93CA1DB}" destId="{6016D429-982B-40CE-B8CC-90A14DBE5948}" srcOrd="0" destOrd="0" presId="urn:microsoft.com/office/officeart/2005/8/layout/funnel1"/>
    <dgm:cxn modelId="{94291EB9-DC2C-4324-9638-1529B71FC8EC}" type="presOf" srcId="{311B66E3-A370-46F2-85AC-64F39C7CB68B}" destId="{A82D8D7C-BE3F-479F-8F6D-ADBA29C4A585}" srcOrd="0" destOrd="0" presId="urn:microsoft.com/office/officeart/2005/8/layout/funnel1"/>
    <dgm:cxn modelId="{64495C68-F025-4C0F-91B2-64810C3320FD}" type="presOf" srcId="{7F61E256-7E67-4C81-B231-E6DA59F33EF6}" destId="{5CFE28F2-F544-48DD-85BE-32608DA23FDD}" srcOrd="0" destOrd="0" presId="urn:microsoft.com/office/officeart/2005/8/layout/funnel1"/>
    <dgm:cxn modelId="{6321A390-84EC-41C2-AA58-744956123B57}" srcId="{84A9A0FB-C380-4613-A577-1C91B93CA1DB}" destId="{66687CF6-C0DC-4CF9-9192-C3A2FA92FC7C}" srcOrd="6" destOrd="0" parTransId="{776E3ABE-E84B-40DE-8A00-35E42600FB91}" sibTransId="{4F944555-ED29-4595-9128-41A8499307D1}"/>
    <dgm:cxn modelId="{8176FD37-814A-40E8-A6FF-8E3FDB28E289}" srcId="{84A9A0FB-C380-4613-A577-1C91B93CA1DB}" destId="{4BED7898-4B90-4DE8-A9D3-E0699F0C2EA0}" srcOrd="1" destOrd="0" parTransId="{D1BD40E1-16AA-4CA7-97FF-9E786A21D7FF}" sibTransId="{7101D96E-9E63-44AC-B696-60F85FEC0728}"/>
    <dgm:cxn modelId="{83E4E86D-8805-45B1-B6FF-40BAD2CDC6AF}" type="presOf" srcId="{D305EEE8-4507-4414-9692-52A9D3A1A04A}" destId="{92D0BAD3-27FB-4FEE-8EE1-4239332DFFCC}" srcOrd="0" destOrd="0" presId="urn:microsoft.com/office/officeart/2005/8/layout/funnel1"/>
    <dgm:cxn modelId="{F43F9403-4750-41B4-918D-0D9C25D9E821}" srcId="{84A9A0FB-C380-4613-A577-1C91B93CA1DB}" destId="{311B66E3-A370-46F2-85AC-64F39C7CB68B}" srcOrd="0" destOrd="0" parTransId="{119C8BEE-406E-4B43-B108-76B31CCFD7BE}" sibTransId="{702F6940-551A-4DFA-B174-A24816B22ADF}"/>
    <dgm:cxn modelId="{88680C7D-67E4-4F46-B7FF-9E983CB203DF}" srcId="{84A9A0FB-C380-4613-A577-1C91B93CA1DB}" destId="{64437BB4-554E-4778-896E-CEF2FE638397}" srcOrd="5" destOrd="0" parTransId="{14E0ADAA-B36F-400B-9E66-34D1DFFD2EEB}" sibTransId="{422FD317-66D7-46B1-893B-E1C87047DE70}"/>
    <dgm:cxn modelId="{93170B40-41B6-4C6F-99D7-BB36B24BA558}" srcId="{84A9A0FB-C380-4613-A577-1C91B93CA1DB}" destId="{7F61E256-7E67-4C81-B231-E6DA59F33EF6}" srcOrd="2" destOrd="0" parTransId="{C41F8E1B-0F19-429B-AD4F-D86B096D0AD5}" sibTransId="{A6A7A105-E541-4616-AC16-2B4EB96EF1FC}"/>
    <dgm:cxn modelId="{035A2928-5737-4F8B-A820-4B6515B27D1D}" srcId="{84A9A0FB-C380-4613-A577-1C91B93CA1DB}" destId="{AAD00D96-53C5-4487-B743-0DD042FFFAD0}" srcOrd="4" destOrd="0" parTransId="{E4D67465-CFCE-45B0-969A-B310E29D34B7}" sibTransId="{7F9EAE27-7DC5-4BD4-A47B-B05BC5C7AA71}"/>
    <dgm:cxn modelId="{8BAE753E-CA1C-4DF8-93A7-7A4AFC51F972}" type="presParOf" srcId="{6016D429-982B-40CE-B8CC-90A14DBE5948}" destId="{1F826C7D-45FF-41C3-8BD3-1DACECF02599}" srcOrd="0" destOrd="0" presId="urn:microsoft.com/office/officeart/2005/8/layout/funnel1"/>
    <dgm:cxn modelId="{FA6C8DEC-7CBC-4F57-A4B6-FE02997FCE92}" type="presParOf" srcId="{6016D429-982B-40CE-B8CC-90A14DBE5948}" destId="{E8F4F907-2379-416D-9441-659A1F3D05A0}" srcOrd="1" destOrd="0" presId="urn:microsoft.com/office/officeart/2005/8/layout/funnel1"/>
    <dgm:cxn modelId="{462BF96C-CE11-4E30-9845-9EE3768BD569}" type="presParOf" srcId="{6016D429-982B-40CE-B8CC-90A14DBE5948}" destId="{92D0BAD3-27FB-4FEE-8EE1-4239332DFFCC}" srcOrd="2" destOrd="0" presId="urn:microsoft.com/office/officeart/2005/8/layout/funnel1"/>
    <dgm:cxn modelId="{4B8B07D8-206E-4C94-B8EE-D39C41629032}" type="presParOf" srcId="{6016D429-982B-40CE-B8CC-90A14DBE5948}" destId="{5CFE28F2-F544-48DD-85BE-32608DA23FDD}" srcOrd="3" destOrd="0" presId="urn:microsoft.com/office/officeart/2005/8/layout/funnel1"/>
    <dgm:cxn modelId="{20D2C8A1-CAFD-45C1-8DCA-039761B12E5B}" type="presParOf" srcId="{6016D429-982B-40CE-B8CC-90A14DBE5948}" destId="{117A04F4-21BE-49F2-B4A7-229EC6A4527D}" srcOrd="4" destOrd="0" presId="urn:microsoft.com/office/officeart/2005/8/layout/funnel1"/>
    <dgm:cxn modelId="{0384154B-034B-4969-91C2-BD0716818F27}" type="presParOf" srcId="{6016D429-982B-40CE-B8CC-90A14DBE5948}" destId="{A82D8D7C-BE3F-479F-8F6D-ADBA29C4A585}" srcOrd="5" destOrd="0" presId="urn:microsoft.com/office/officeart/2005/8/layout/funnel1"/>
    <dgm:cxn modelId="{9AD98A4E-1871-4273-A7D1-CF9927D7A188}" type="presParOf" srcId="{6016D429-982B-40CE-B8CC-90A14DBE5948}" destId="{C09E3CAC-1531-4870-BC61-FA1CD37190E5}" srcOrd="6" destOrd="0" presId="urn:microsoft.com/office/officeart/2005/8/layout/funnel1"/>
  </dgm:cxnLst>
  <dgm:bg>
    <a:solidFill>
      <a:schemeClr val="bg1"/>
    </a:solidFill>
  </dgm:bg>
  <dgm:whole>
    <a:ln w="254000">
      <a:solidFill>
        <a:schemeClr val="tx2"/>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6023C3-B803-4A94-A07D-DF1AE340ABD0}">
      <dsp:nvSpPr>
        <dsp:cNvPr id="0" name=""/>
        <dsp:cNvSpPr/>
      </dsp:nvSpPr>
      <dsp:spPr>
        <a:xfrm>
          <a:off x="1524001" y="2131188"/>
          <a:ext cx="3047996" cy="3064308"/>
        </a:xfrm>
        <a:prstGeom prst="ellipse">
          <a:avLst/>
        </a:prstGeom>
        <a:solidFill>
          <a:schemeClr val="accent1">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r>
            <a:rPr lang="en-US" sz="5000" kern="1200" dirty="0"/>
            <a:t>Youth &amp; Family</a:t>
          </a:r>
        </a:p>
      </dsp:txBody>
      <dsp:txXfrm>
        <a:off x="1970370" y="2579946"/>
        <a:ext cx="2155258" cy="2166792"/>
      </dsp:txXfrm>
    </dsp:sp>
    <dsp:sp modelId="{9832F7A5-4939-43EF-B7A4-F460450A09A6}">
      <dsp:nvSpPr>
        <dsp:cNvPr id="0" name=""/>
        <dsp:cNvSpPr/>
      </dsp:nvSpPr>
      <dsp:spPr>
        <a:xfrm rot="8452035">
          <a:off x="839372" y="4748147"/>
          <a:ext cx="1235463" cy="469087"/>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6B5DEE-D91B-49AC-AF84-30B7F00D7919}">
      <dsp:nvSpPr>
        <dsp:cNvPr id="0" name=""/>
        <dsp:cNvSpPr/>
      </dsp:nvSpPr>
      <dsp:spPr>
        <a:xfrm>
          <a:off x="33482" y="4854482"/>
          <a:ext cx="1563624" cy="1250899"/>
        </a:xfrm>
        <a:prstGeom prst="roundRect">
          <a:avLst>
            <a:gd name="adj" fmla="val 10000"/>
          </a:avLst>
        </a:prstGeom>
        <a:solidFill>
          <a:srgbClr val="3DA39C"/>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a:t>Supports</a:t>
          </a:r>
        </a:p>
      </dsp:txBody>
      <dsp:txXfrm>
        <a:off x="70120" y="4891120"/>
        <a:ext cx="1490348" cy="1177623"/>
      </dsp:txXfrm>
    </dsp:sp>
    <dsp:sp modelId="{6C3B6AC7-8B8D-4CEC-8D8A-BABF15F405FE}">
      <dsp:nvSpPr>
        <dsp:cNvPr id="0" name=""/>
        <dsp:cNvSpPr/>
      </dsp:nvSpPr>
      <dsp:spPr>
        <a:xfrm rot="13241217">
          <a:off x="745696" y="2049368"/>
          <a:ext cx="1368116" cy="469087"/>
        </a:xfrm>
        <a:prstGeom prst="leftArrow">
          <a:avLst>
            <a:gd name="adj1" fmla="val 60000"/>
            <a:gd name="adj2" fmla="val 50000"/>
          </a:avLst>
        </a:prstGeom>
        <a:solidFill>
          <a:schemeClr val="accent4">
            <a:hueOff val="-509452"/>
            <a:satOff val="-3415"/>
            <a:lumOff val="-35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A755900-F1B4-4C1B-8623-121A21019AE1}">
      <dsp:nvSpPr>
        <dsp:cNvPr id="0" name=""/>
        <dsp:cNvSpPr/>
      </dsp:nvSpPr>
      <dsp:spPr>
        <a:xfrm>
          <a:off x="10151" y="1098289"/>
          <a:ext cx="1563624" cy="1250899"/>
        </a:xfrm>
        <a:prstGeom prst="roundRect">
          <a:avLst>
            <a:gd name="adj" fmla="val 10000"/>
          </a:avLst>
        </a:prstGeom>
        <a:solidFill>
          <a:schemeClr val="accent4">
            <a:hueOff val="-509452"/>
            <a:satOff val="-3415"/>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a:t>Process</a:t>
          </a:r>
        </a:p>
      </dsp:txBody>
      <dsp:txXfrm>
        <a:off x="46789" y="1134927"/>
        <a:ext cx="1490348" cy="1177623"/>
      </dsp:txXfrm>
    </dsp:sp>
    <dsp:sp modelId="{4BC9AE73-4BF1-4462-AA28-C3176D5329E9}">
      <dsp:nvSpPr>
        <dsp:cNvPr id="0" name=""/>
        <dsp:cNvSpPr/>
      </dsp:nvSpPr>
      <dsp:spPr>
        <a:xfrm rot="19056561">
          <a:off x="3966133" y="1951712"/>
          <a:ext cx="1467753" cy="469087"/>
        </a:xfrm>
        <a:prstGeom prst="leftArrow">
          <a:avLst>
            <a:gd name="adj1" fmla="val 60000"/>
            <a:gd name="adj2" fmla="val 50000"/>
          </a:avLst>
        </a:prstGeom>
        <a:solidFill>
          <a:schemeClr val="accent4">
            <a:hueOff val="-1018903"/>
            <a:satOff val="-6830"/>
            <a:lumOff val="-70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52B7FD-32C5-47B1-88E2-BF88F9D513EC}">
      <dsp:nvSpPr>
        <dsp:cNvPr id="0" name=""/>
        <dsp:cNvSpPr/>
      </dsp:nvSpPr>
      <dsp:spPr>
        <a:xfrm>
          <a:off x="4400135" y="1089969"/>
          <a:ext cx="1563624" cy="1250899"/>
        </a:xfrm>
        <a:prstGeom prst="roundRect">
          <a:avLst>
            <a:gd name="adj" fmla="val 10000"/>
          </a:avLst>
        </a:prstGeom>
        <a:solidFill>
          <a:srgbClr val="7030A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a:t>Services</a:t>
          </a:r>
        </a:p>
      </dsp:txBody>
      <dsp:txXfrm>
        <a:off x="4436773" y="1126607"/>
        <a:ext cx="1490348" cy="1177623"/>
      </dsp:txXfrm>
    </dsp:sp>
    <dsp:sp modelId="{BDB10756-4BB8-42AD-A2F6-C9B922C4F7AB}">
      <dsp:nvSpPr>
        <dsp:cNvPr id="0" name=""/>
        <dsp:cNvSpPr/>
      </dsp:nvSpPr>
      <dsp:spPr>
        <a:xfrm rot="2354529">
          <a:off x="4044592" y="4749145"/>
          <a:ext cx="1052260" cy="469087"/>
        </a:xfrm>
        <a:prstGeom prst="leftArrow">
          <a:avLst>
            <a:gd name="adj1" fmla="val 60000"/>
            <a:gd name="adj2" fmla="val 50000"/>
          </a:avLst>
        </a:prstGeom>
        <a:solidFill>
          <a:schemeClr val="accent4">
            <a:hueOff val="-1528355"/>
            <a:satOff val="-10245"/>
            <a:lumOff val="-1058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50AB44-49C2-4D79-87D5-9B011F5E5F32}">
      <dsp:nvSpPr>
        <dsp:cNvPr id="0" name=""/>
        <dsp:cNvSpPr/>
      </dsp:nvSpPr>
      <dsp:spPr>
        <a:xfrm>
          <a:off x="4493450" y="4857133"/>
          <a:ext cx="1563624" cy="1250899"/>
        </a:xfrm>
        <a:prstGeom prst="roundRect">
          <a:avLst>
            <a:gd name="adj" fmla="val 10000"/>
          </a:avLst>
        </a:prstGeom>
        <a:solidFill>
          <a:srgbClr val="AD4031"/>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a:t>Resources</a:t>
          </a:r>
        </a:p>
      </dsp:txBody>
      <dsp:txXfrm>
        <a:off x="4530088" y="4893771"/>
        <a:ext cx="1490348" cy="11776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76956-2A08-4F2C-B66B-9FBA55002E7C}">
      <dsp:nvSpPr>
        <dsp:cNvPr id="0" name=""/>
        <dsp:cNvSpPr/>
      </dsp:nvSpPr>
      <dsp:spPr>
        <a:xfrm>
          <a:off x="0" y="2715809"/>
          <a:ext cx="4856820" cy="89138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a:t>Mental Health: 3rd</a:t>
          </a:r>
        </a:p>
      </dsp:txBody>
      <dsp:txXfrm>
        <a:off x="0" y="2715809"/>
        <a:ext cx="4856820" cy="481350"/>
      </dsp:txXfrm>
    </dsp:sp>
    <dsp:sp modelId="{207B9053-0C0C-4ABD-8DFB-520AADBAF6F8}">
      <dsp:nvSpPr>
        <dsp:cNvPr id="0" name=""/>
        <dsp:cNvSpPr/>
      </dsp:nvSpPr>
      <dsp:spPr>
        <a:xfrm>
          <a:off x="0" y="3179332"/>
          <a:ext cx="2428410" cy="41003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kern="1200" dirty="0"/>
            <a:t>Screen </a:t>
          </a:r>
        </a:p>
      </dsp:txBody>
      <dsp:txXfrm>
        <a:off x="0" y="3179332"/>
        <a:ext cx="2428410" cy="410039"/>
      </dsp:txXfrm>
    </dsp:sp>
    <dsp:sp modelId="{7BA140A0-ED51-4A2F-A30C-A95D24F9F73B}">
      <dsp:nvSpPr>
        <dsp:cNvPr id="0" name=""/>
        <dsp:cNvSpPr/>
      </dsp:nvSpPr>
      <dsp:spPr>
        <a:xfrm>
          <a:off x="2428410" y="3179332"/>
          <a:ext cx="2428410" cy="41003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kern="1200" dirty="0"/>
            <a:t>Treat</a:t>
          </a:r>
        </a:p>
      </dsp:txBody>
      <dsp:txXfrm>
        <a:off x="2428410" y="3179332"/>
        <a:ext cx="2428410" cy="410039"/>
      </dsp:txXfrm>
    </dsp:sp>
    <dsp:sp modelId="{34AD1019-2116-49DC-A8B9-CCF5D9BFFC51}">
      <dsp:nvSpPr>
        <dsp:cNvPr id="0" name=""/>
        <dsp:cNvSpPr/>
      </dsp:nvSpPr>
      <dsp:spPr>
        <a:xfrm rot="10800000">
          <a:off x="0" y="1358223"/>
          <a:ext cx="4856820" cy="1370956"/>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a:t>Drug and Alcohol: 2nd</a:t>
          </a:r>
        </a:p>
      </dsp:txBody>
      <dsp:txXfrm rot="-10800000">
        <a:off x="0" y="1358223"/>
        <a:ext cx="4856820" cy="481205"/>
      </dsp:txXfrm>
    </dsp:sp>
    <dsp:sp modelId="{6376E45B-E993-406D-B416-3FE0C86A7AF0}">
      <dsp:nvSpPr>
        <dsp:cNvPr id="0" name=""/>
        <dsp:cNvSpPr/>
      </dsp:nvSpPr>
      <dsp:spPr>
        <a:xfrm>
          <a:off x="0" y="1839429"/>
          <a:ext cx="2428410" cy="409916"/>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kern="1200" dirty="0"/>
            <a:t>Screen</a:t>
          </a:r>
        </a:p>
      </dsp:txBody>
      <dsp:txXfrm>
        <a:off x="0" y="1839429"/>
        <a:ext cx="2428410" cy="409916"/>
      </dsp:txXfrm>
    </dsp:sp>
    <dsp:sp modelId="{A2A6E70C-B3DD-4C2D-BC42-F89236E39F84}">
      <dsp:nvSpPr>
        <dsp:cNvPr id="0" name=""/>
        <dsp:cNvSpPr/>
      </dsp:nvSpPr>
      <dsp:spPr>
        <a:xfrm>
          <a:off x="2428410" y="1839429"/>
          <a:ext cx="2428410" cy="409916"/>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kern="1200" dirty="0"/>
            <a:t>Treat</a:t>
          </a:r>
        </a:p>
      </dsp:txBody>
      <dsp:txXfrm>
        <a:off x="2428410" y="1839429"/>
        <a:ext cx="2428410" cy="409916"/>
      </dsp:txXfrm>
    </dsp:sp>
    <dsp:sp modelId="{460C5AB5-E84F-482D-8061-33E8FB893F65}">
      <dsp:nvSpPr>
        <dsp:cNvPr id="0" name=""/>
        <dsp:cNvSpPr/>
      </dsp:nvSpPr>
      <dsp:spPr>
        <a:xfrm rot="10800000">
          <a:off x="0" y="0"/>
          <a:ext cx="4856820" cy="1370956"/>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a:t>Medical: 1st</a:t>
          </a:r>
        </a:p>
      </dsp:txBody>
      <dsp:txXfrm rot="-10800000">
        <a:off x="0" y="0"/>
        <a:ext cx="4856820" cy="481205"/>
      </dsp:txXfrm>
    </dsp:sp>
    <dsp:sp modelId="{C5A8C2BD-9B24-4215-8C96-4F8FB09ADBAA}">
      <dsp:nvSpPr>
        <dsp:cNvPr id="0" name=""/>
        <dsp:cNvSpPr/>
      </dsp:nvSpPr>
      <dsp:spPr>
        <a:xfrm>
          <a:off x="0" y="481843"/>
          <a:ext cx="2428410" cy="409916"/>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kern="1200" dirty="0"/>
            <a:t>Screen</a:t>
          </a:r>
        </a:p>
      </dsp:txBody>
      <dsp:txXfrm>
        <a:off x="0" y="481843"/>
        <a:ext cx="2428410" cy="409916"/>
      </dsp:txXfrm>
    </dsp:sp>
    <dsp:sp modelId="{1639CD38-6A43-44ED-8E5F-04460DC393A6}">
      <dsp:nvSpPr>
        <dsp:cNvPr id="0" name=""/>
        <dsp:cNvSpPr/>
      </dsp:nvSpPr>
      <dsp:spPr>
        <a:xfrm>
          <a:off x="2428410" y="481843"/>
          <a:ext cx="2428410" cy="409916"/>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lvl="0" algn="ctr" defTabSz="1066800">
            <a:lnSpc>
              <a:spcPct val="90000"/>
            </a:lnSpc>
            <a:spcBef>
              <a:spcPct val="0"/>
            </a:spcBef>
            <a:spcAft>
              <a:spcPct val="35000"/>
            </a:spcAft>
          </a:pPr>
          <a:r>
            <a:rPr lang="en-US" sz="2400" kern="1200" dirty="0"/>
            <a:t>Treat</a:t>
          </a:r>
        </a:p>
      </dsp:txBody>
      <dsp:txXfrm>
        <a:off x="2428410" y="481843"/>
        <a:ext cx="2428410" cy="4099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F6BD5B-5E85-4751-945F-4404B8AAD5E1}">
      <dsp:nvSpPr>
        <dsp:cNvPr id="0" name=""/>
        <dsp:cNvSpPr/>
      </dsp:nvSpPr>
      <dsp:spPr>
        <a:xfrm>
          <a:off x="1638281" y="779"/>
          <a:ext cx="1776449" cy="88822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a:t>Medical</a:t>
          </a:r>
        </a:p>
      </dsp:txBody>
      <dsp:txXfrm>
        <a:off x="1664296" y="26794"/>
        <a:ext cx="1724419" cy="836194"/>
      </dsp:txXfrm>
    </dsp:sp>
    <dsp:sp modelId="{8A2C78AD-A0CA-4C92-8D9A-586B37EC8EF8}">
      <dsp:nvSpPr>
        <dsp:cNvPr id="0" name=""/>
        <dsp:cNvSpPr/>
      </dsp:nvSpPr>
      <dsp:spPr>
        <a:xfrm rot="3600000">
          <a:off x="2797280" y="1559060"/>
          <a:ext cx="924467" cy="31087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2890543" y="1621236"/>
        <a:ext cx="737941" cy="186526"/>
      </dsp:txXfrm>
    </dsp:sp>
    <dsp:sp modelId="{5BE03210-5779-4415-9797-48C89111C4C2}">
      <dsp:nvSpPr>
        <dsp:cNvPr id="0" name=""/>
        <dsp:cNvSpPr/>
      </dsp:nvSpPr>
      <dsp:spPr>
        <a:xfrm>
          <a:off x="3104298" y="2539995"/>
          <a:ext cx="1776449" cy="88822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a:t>MH</a:t>
          </a:r>
        </a:p>
      </dsp:txBody>
      <dsp:txXfrm>
        <a:off x="3130313" y="2566010"/>
        <a:ext cx="1724419" cy="836194"/>
      </dsp:txXfrm>
    </dsp:sp>
    <dsp:sp modelId="{1FE7BF43-DB57-4A09-9948-7EA2B9141ACC}">
      <dsp:nvSpPr>
        <dsp:cNvPr id="0" name=""/>
        <dsp:cNvSpPr/>
      </dsp:nvSpPr>
      <dsp:spPr>
        <a:xfrm rot="10800000">
          <a:off x="2064272" y="2828668"/>
          <a:ext cx="924467" cy="31087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2157535" y="2890844"/>
        <a:ext cx="737941" cy="186526"/>
      </dsp:txXfrm>
    </dsp:sp>
    <dsp:sp modelId="{D4E05DE5-B344-4179-880D-F32CC8E50A04}">
      <dsp:nvSpPr>
        <dsp:cNvPr id="0" name=""/>
        <dsp:cNvSpPr/>
      </dsp:nvSpPr>
      <dsp:spPr>
        <a:xfrm>
          <a:off x="172264" y="2539995"/>
          <a:ext cx="1776449" cy="88822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err="1"/>
            <a:t>AoD</a:t>
          </a:r>
          <a:endParaRPr lang="en-US" sz="3500" kern="1200" dirty="0"/>
        </a:p>
      </dsp:txBody>
      <dsp:txXfrm>
        <a:off x="198279" y="2566010"/>
        <a:ext cx="1724419" cy="836194"/>
      </dsp:txXfrm>
    </dsp:sp>
    <dsp:sp modelId="{AECC2FB3-5DCC-4F43-BE87-4A64FF97BCAA}">
      <dsp:nvSpPr>
        <dsp:cNvPr id="0" name=""/>
        <dsp:cNvSpPr/>
      </dsp:nvSpPr>
      <dsp:spPr>
        <a:xfrm rot="18000000">
          <a:off x="1331263" y="1559060"/>
          <a:ext cx="924467" cy="310878"/>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1424526" y="1621236"/>
        <a:ext cx="737941" cy="1865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2103F4-EAB3-4D97-B66C-23FD6BA68B0E}">
      <dsp:nvSpPr>
        <dsp:cNvPr id="0" name=""/>
        <dsp:cNvSpPr/>
      </dsp:nvSpPr>
      <dsp:spPr>
        <a:xfrm>
          <a:off x="2342663" y="1455518"/>
          <a:ext cx="1778967" cy="1778967"/>
        </a:xfrm>
        <a:prstGeom prst="gear9">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MH</a:t>
          </a:r>
        </a:p>
      </dsp:txBody>
      <dsp:txXfrm>
        <a:off x="2700315" y="1872233"/>
        <a:ext cx="1063663" cy="914425"/>
      </dsp:txXfrm>
    </dsp:sp>
    <dsp:sp modelId="{0B8F36EC-5BEC-45A6-881E-B714AC64EB3A}">
      <dsp:nvSpPr>
        <dsp:cNvPr id="0" name=""/>
        <dsp:cNvSpPr/>
      </dsp:nvSpPr>
      <dsp:spPr>
        <a:xfrm>
          <a:off x="1307627" y="1035035"/>
          <a:ext cx="1293794" cy="1293794"/>
        </a:xfrm>
        <a:prstGeom prst="gear6">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err="1"/>
            <a:t>AoD</a:t>
          </a:r>
          <a:endParaRPr lang="en-US" sz="1600" kern="1200" dirty="0"/>
        </a:p>
      </dsp:txBody>
      <dsp:txXfrm>
        <a:off x="1633344" y="1362720"/>
        <a:ext cx="642360" cy="638424"/>
      </dsp:txXfrm>
    </dsp:sp>
    <dsp:sp modelId="{CC5B1848-FC79-4C32-ABE6-C1830D8C155B}">
      <dsp:nvSpPr>
        <dsp:cNvPr id="0" name=""/>
        <dsp:cNvSpPr/>
      </dsp:nvSpPr>
      <dsp:spPr>
        <a:xfrm rot="20700000">
          <a:off x="2032284" y="142449"/>
          <a:ext cx="1267654" cy="1267654"/>
        </a:xfrm>
        <a:prstGeom prst="gear6">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Medical</a:t>
          </a:r>
        </a:p>
      </dsp:txBody>
      <dsp:txXfrm rot="-20700000">
        <a:off x="2310318" y="420483"/>
        <a:ext cx="711586" cy="711586"/>
      </dsp:txXfrm>
    </dsp:sp>
    <dsp:sp modelId="{15DEE4D6-2AE9-4A71-BFD7-EA926EB804FD}">
      <dsp:nvSpPr>
        <dsp:cNvPr id="0" name=""/>
        <dsp:cNvSpPr/>
      </dsp:nvSpPr>
      <dsp:spPr>
        <a:xfrm>
          <a:off x="2195625" y="1192854"/>
          <a:ext cx="2277078" cy="2277078"/>
        </a:xfrm>
        <a:prstGeom prst="circularArrow">
          <a:avLst>
            <a:gd name="adj1" fmla="val 4688"/>
            <a:gd name="adj2" fmla="val 299029"/>
            <a:gd name="adj3" fmla="val 2487938"/>
            <a:gd name="adj4" fmla="val 15923481"/>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074EC4B-D0C4-433F-BDEF-102BC5BE6353}">
      <dsp:nvSpPr>
        <dsp:cNvPr id="0" name=""/>
        <dsp:cNvSpPr/>
      </dsp:nvSpPr>
      <dsp:spPr>
        <a:xfrm>
          <a:off x="1078499" y="752886"/>
          <a:ext cx="1654439" cy="1654439"/>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6C2361-1C08-4B55-B703-1AD1938F494A}">
      <dsp:nvSpPr>
        <dsp:cNvPr id="0" name=""/>
        <dsp:cNvSpPr/>
      </dsp:nvSpPr>
      <dsp:spPr>
        <a:xfrm>
          <a:off x="1739063" y="-131095"/>
          <a:ext cx="1783819" cy="178381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076B22-A654-40BB-A9CF-E1B3CCF04913}">
      <dsp:nvSpPr>
        <dsp:cNvPr id="0" name=""/>
        <dsp:cNvSpPr/>
      </dsp:nvSpPr>
      <dsp:spPr>
        <a:xfrm rot="5400000">
          <a:off x="-241566" y="242479"/>
          <a:ext cx="1610444" cy="1127311"/>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t>Existing</a:t>
          </a:r>
        </a:p>
      </dsp:txBody>
      <dsp:txXfrm rot="-5400000">
        <a:off x="1" y="564569"/>
        <a:ext cx="1127311" cy="483133"/>
      </dsp:txXfrm>
    </dsp:sp>
    <dsp:sp modelId="{0FCA5E75-76EB-4840-9D29-12CEA0F33144}">
      <dsp:nvSpPr>
        <dsp:cNvPr id="0" name=""/>
        <dsp:cNvSpPr/>
      </dsp:nvSpPr>
      <dsp:spPr>
        <a:xfrm rot="5400000">
          <a:off x="4202967" y="-3103950"/>
          <a:ext cx="1046788" cy="7254688"/>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Find trained professionals with dual skill sets</a:t>
          </a:r>
        </a:p>
      </dsp:txBody>
      <dsp:txXfrm rot="-5400000">
        <a:off x="1099017" y="51100"/>
        <a:ext cx="7203588" cy="944588"/>
      </dsp:txXfrm>
    </dsp:sp>
    <dsp:sp modelId="{80DE49EB-B5F2-4220-8E73-B5C3DA60FBC1}">
      <dsp:nvSpPr>
        <dsp:cNvPr id="0" name=""/>
        <dsp:cNvSpPr/>
      </dsp:nvSpPr>
      <dsp:spPr>
        <a:xfrm rot="5400000">
          <a:off x="-241566" y="1658844"/>
          <a:ext cx="1610444" cy="1127311"/>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t>Pre-service</a:t>
          </a:r>
        </a:p>
      </dsp:txBody>
      <dsp:txXfrm rot="-5400000">
        <a:off x="1" y="1980934"/>
        <a:ext cx="1127311" cy="483133"/>
      </dsp:txXfrm>
    </dsp:sp>
    <dsp:sp modelId="{C58553D3-6C21-4C75-94B1-12D7B5458E44}">
      <dsp:nvSpPr>
        <dsp:cNvPr id="0" name=""/>
        <dsp:cNvSpPr/>
      </dsp:nvSpPr>
      <dsp:spPr>
        <a:xfrm rot="5400000">
          <a:off x="4231261" y="-1686672"/>
          <a:ext cx="1046788" cy="7254688"/>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Survey current graduate level coursework</a:t>
          </a:r>
        </a:p>
        <a:p>
          <a:pPr marL="171450" lvl="1" indent="-171450" algn="l" defTabSz="844550">
            <a:lnSpc>
              <a:spcPct val="90000"/>
            </a:lnSpc>
            <a:spcBef>
              <a:spcPct val="0"/>
            </a:spcBef>
            <a:spcAft>
              <a:spcPct val="15000"/>
            </a:spcAft>
            <a:buChar char="••"/>
          </a:pPr>
          <a:r>
            <a:rPr lang="en-US" sz="1900" kern="1200" dirty="0"/>
            <a:t>Develop new curriculum</a:t>
          </a:r>
        </a:p>
        <a:p>
          <a:pPr marL="171450" lvl="1" indent="-171450" algn="l" defTabSz="844550">
            <a:lnSpc>
              <a:spcPct val="90000"/>
            </a:lnSpc>
            <a:spcBef>
              <a:spcPct val="0"/>
            </a:spcBef>
            <a:spcAft>
              <a:spcPct val="15000"/>
            </a:spcAft>
            <a:buChar char="••"/>
          </a:pPr>
          <a:r>
            <a:rPr lang="en-US" sz="1900" kern="1200" dirty="0"/>
            <a:t>Integrate co-occurring content into current curriculum </a:t>
          </a:r>
        </a:p>
      </dsp:txBody>
      <dsp:txXfrm rot="-5400000">
        <a:off x="1127311" y="1468378"/>
        <a:ext cx="7203588" cy="944588"/>
      </dsp:txXfrm>
    </dsp:sp>
    <dsp:sp modelId="{690B3DD4-7B6C-425B-B220-975D5AF3C2D8}">
      <dsp:nvSpPr>
        <dsp:cNvPr id="0" name=""/>
        <dsp:cNvSpPr/>
      </dsp:nvSpPr>
      <dsp:spPr>
        <a:xfrm rot="5400000">
          <a:off x="-241566" y="3075209"/>
          <a:ext cx="1610444" cy="1127311"/>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a:t>Post-service</a:t>
          </a:r>
        </a:p>
      </dsp:txBody>
      <dsp:txXfrm rot="-5400000">
        <a:off x="1" y="3397299"/>
        <a:ext cx="1127311" cy="483133"/>
      </dsp:txXfrm>
    </dsp:sp>
    <dsp:sp modelId="{F8D9C7EE-6302-4C6A-A3BF-53F77A91EF10}">
      <dsp:nvSpPr>
        <dsp:cNvPr id="0" name=""/>
        <dsp:cNvSpPr/>
      </dsp:nvSpPr>
      <dsp:spPr>
        <a:xfrm rot="5400000">
          <a:off x="4231261" y="-270307"/>
          <a:ext cx="1046788" cy="7254688"/>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t>Train and build the skills in the field</a:t>
          </a:r>
        </a:p>
      </dsp:txBody>
      <dsp:txXfrm rot="-5400000">
        <a:off x="1127311" y="2884743"/>
        <a:ext cx="7203588" cy="9445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826C7D-45FF-41C3-8BD3-1DACECF02599}">
      <dsp:nvSpPr>
        <dsp:cNvPr id="0" name=""/>
        <dsp:cNvSpPr/>
      </dsp:nvSpPr>
      <dsp:spPr>
        <a:xfrm>
          <a:off x="1785889" y="256936"/>
          <a:ext cx="5099208" cy="1770888"/>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F4F907-2379-416D-9441-659A1F3D05A0}">
      <dsp:nvSpPr>
        <dsp:cNvPr id="0" name=""/>
        <dsp:cNvSpPr/>
      </dsp:nvSpPr>
      <dsp:spPr>
        <a:xfrm>
          <a:off x="3849290" y="4593240"/>
          <a:ext cx="988218" cy="632460"/>
        </a:xfrm>
        <a:prstGeom prst="down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D0BAD3-27FB-4FEE-8EE1-4239332DFFCC}">
      <dsp:nvSpPr>
        <dsp:cNvPr id="0" name=""/>
        <dsp:cNvSpPr/>
      </dsp:nvSpPr>
      <dsp:spPr>
        <a:xfrm>
          <a:off x="1971675" y="5099208"/>
          <a:ext cx="4743450" cy="1185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b="1" kern="1200" dirty="0"/>
            <a:t>Recruitment, Training and Retention</a:t>
          </a:r>
        </a:p>
      </dsp:txBody>
      <dsp:txXfrm>
        <a:off x="1971675" y="5099208"/>
        <a:ext cx="4743450" cy="1185862"/>
      </dsp:txXfrm>
    </dsp:sp>
    <dsp:sp modelId="{5CFE28F2-F544-48DD-85BE-32608DA23FDD}">
      <dsp:nvSpPr>
        <dsp:cNvPr id="0" name=""/>
        <dsp:cNvSpPr/>
      </dsp:nvSpPr>
      <dsp:spPr>
        <a:xfrm>
          <a:off x="3639788" y="2164594"/>
          <a:ext cx="1778793" cy="177879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Manageable Workload &amp; Expectations</a:t>
          </a:r>
        </a:p>
      </dsp:txBody>
      <dsp:txXfrm>
        <a:off x="3900286" y="2425092"/>
        <a:ext cx="1257797" cy="1257797"/>
      </dsp:txXfrm>
    </dsp:sp>
    <dsp:sp modelId="{117A04F4-21BE-49F2-B4A7-229EC6A4527D}">
      <dsp:nvSpPr>
        <dsp:cNvPr id="0" name=""/>
        <dsp:cNvSpPr/>
      </dsp:nvSpPr>
      <dsp:spPr>
        <a:xfrm>
          <a:off x="2683196" y="474344"/>
          <a:ext cx="1778793" cy="1778793"/>
        </a:xfrm>
        <a:prstGeom prst="ellipse">
          <a:avLst/>
        </a:prstGeom>
        <a:solidFill>
          <a:schemeClr val="accent1">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Salaries, Incentives,  &amp; Opportunities for Advancement</a:t>
          </a:r>
        </a:p>
      </dsp:txBody>
      <dsp:txXfrm>
        <a:off x="2943694" y="734842"/>
        <a:ext cx="1257797" cy="1257797"/>
      </dsp:txXfrm>
    </dsp:sp>
    <dsp:sp modelId="{A82D8D7C-BE3F-479F-8F6D-ADBA29C4A585}">
      <dsp:nvSpPr>
        <dsp:cNvPr id="0" name=""/>
        <dsp:cNvSpPr/>
      </dsp:nvSpPr>
      <dsp:spPr>
        <a:xfrm>
          <a:off x="4501518" y="237164"/>
          <a:ext cx="1778793" cy="1778793"/>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Training,  Coaching, &amp; Clinical Supports</a:t>
          </a:r>
        </a:p>
      </dsp:txBody>
      <dsp:txXfrm>
        <a:off x="4762016" y="497662"/>
        <a:ext cx="1257797" cy="1257797"/>
      </dsp:txXfrm>
    </dsp:sp>
    <dsp:sp modelId="{C09E3CAC-1531-4870-BC61-FA1CD37190E5}">
      <dsp:nvSpPr>
        <dsp:cNvPr id="0" name=""/>
        <dsp:cNvSpPr/>
      </dsp:nvSpPr>
      <dsp:spPr>
        <a:xfrm>
          <a:off x="1734494" y="158133"/>
          <a:ext cx="5534025" cy="4427220"/>
        </a:xfrm>
        <a:prstGeom prst="funnel">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5C0241-EC75-4123-978A-9EFC31DC5FC2}" type="datetimeFigureOut">
              <a:rPr lang="en-US" smtClean="0"/>
              <a:t>8/20/2020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88D211-16D9-4AA8-8695-8B44B2CF54EF}" type="slidenum">
              <a:rPr lang="en-US" smtClean="0"/>
              <a:t>‹#›</a:t>
            </a:fld>
            <a:endParaRPr lang="en-US"/>
          </a:p>
        </p:txBody>
      </p:sp>
    </p:spTree>
    <p:extLst>
      <p:ext uri="{BB962C8B-B14F-4D97-AF65-F5344CB8AC3E}">
        <p14:creationId xmlns:p14="http://schemas.microsoft.com/office/powerpoint/2010/main" val="825797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EE0917-5841-4DEF-8E99-C8090CD4DC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marL="226988" indent="-226988"/>
            <a:r>
              <a:rPr lang="en-US" sz="1000" b="1" dirty="0"/>
              <a:t>Dimensions of Multiple Occurring Conditions</a:t>
            </a:r>
            <a:r>
              <a:rPr lang="en-US" sz="900" b="1" dirty="0"/>
              <a:t/>
            </a:r>
            <a:br>
              <a:rPr lang="en-US" sz="900" b="1" dirty="0"/>
            </a:br>
            <a:r>
              <a:rPr lang="en-US" sz="900" b="1" dirty="0"/>
              <a:t>I. </a:t>
            </a:r>
            <a:r>
              <a:rPr lang="en-US" b="1" dirty="0"/>
              <a:t>Diagnoses:</a:t>
            </a:r>
            <a:r>
              <a:rPr lang="en-US" dirty="0"/>
              <a:t> youth who meet the criteria for both MH and SU diagnoses</a:t>
            </a:r>
            <a:endParaRPr lang="en-US" b="1" dirty="0"/>
          </a:p>
          <a:p>
            <a:pPr marL="226988" indent="-226988"/>
            <a:r>
              <a:rPr lang="en-US" b="1" dirty="0" err="1"/>
              <a:t>II.Contextual</a:t>
            </a:r>
            <a:r>
              <a:rPr lang="en-US" b="1" dirty="0"/>
              <a:t> Functioning: </a:t>
            </a:r>
            <a:r>
              <a:rPr lang="en-US" dirty="0"/>
              <a:t>Degree of functional impairment per life domain</a:t>
            </a:r>
          </a:p>
          <a:p>
            <a:pPr marL="226988" indent="-226988"/>
            <a:r>
              <a:rPr lang="en-US" b="1" dirty="0"/>
              <a:t>III. Developmental Functioning: </a:t>
            </a:r>
            <a:r>
              <a:rPr lang="en-US" dirty="0"/>
              <a:t>(cognitive, emotional, &amp; behavioral maturity)</a:t>
            </a:r>
          </a:p>
          <a:p>
            <a:pPr marL="226988" indent="-226988"/>
            <a:r>
              <a:rPr lang="en-US" b="1" dirty="0"/>
              <a:t>IV. Risk and Recovery Environments</a:t>
            </a:r>
            <a:r>
              <a:rPr lang="en-US" dirty="0"/>
              <a:t>: Environmental risk and recovery conditions (e.g. trauma, safety, negative influences, family conflict, poverty)</a:t>
            </a:r>
          </a:p>
          <a:p>
            <a:pPr marL="226988" indent="-226988"/>
            <a:endParaRPr lang="en-US" dirty="0"/>
          </a:p>
          <a:p>
            <a:pPr marL="226988" indent="-226988"/>
            <a:endParaRPr lang="en-US" dirty="0"/>
          </a:p>
        </p:txBody>
      </p:sp>
    </p:spTree>
    <p:extLst>
      <p:ext uri="{BB962C8B-B14F-4D97-AF65-F5344CB8AC3E}">
        <p14:creationId xmlns:p14="http://schemas.microsoft.com/office/powerpoint/2010/main" val="3281576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248F43-03B6-46FA-B090-3C53AC78A5BE}" type="slidenum">
              <a:rPr lang="en-US" smtClean="0"/>
              <a:t>39</a:t>
            </a:fld>
            <a:endParaRPr lang="en-US"/>
          </a:p>
        </p:txBody>
      </p:sp>
    </p:spTree>
    <p:extLst>
      <p:ext uri="{BB962C8B-B14F-4D97-AF65-F5344CB8AC3E}">
        <p14:creationId xmlns:p14="http://schemas.microsoft.com/office/powerpoint/2010/main" val="1952445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248F43-03B6-46FA-B090-3C53AC78A5BE}" type="slidenum">
              <a:rPr lang="en-US" smtClean="0"/>
              <a:t>40</a:t>
            </a:fld>
            <a:endParaRPr lang="en-US"/>
          </a:p>
        </p:txBody>
      </p:sp>
    </p:spTree>
    <p:extLst>
      <p:ext uri="{BB962C8B-B14F-4D97-AF65-F5344CB8AC3E}">
        <p14:creationId xmlns:p14="http://schemas.microsoft.com/office/powerpoint/2010/main" val="4167081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248F43-03B6-46FA-B090-3C53AC78A5BE}" type="slidenum">
              <a:rPr lang="en-US" smtClean="0"/>
              <a:t>41</a:t>
            </a:fld>
            <a:endParaRPr lang="en-US"/>
          </a:p>
        </p:txBody>
      </p:sp>
    </p:spTree>
    <p:extLst>
      <p:ext uri="{BB962C8B-B14F-4D97-AF65-F5344CB8AC3E}">
        <p14:creationId xmlns:p14="http://schemas.microsoft.com/office/powerpoint/2010/main" val="2106221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E160E0-420C-4A91-AE11-4B9C0744BCF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072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98CC4F-F964-49E3-8867-EE0DD8BDAE6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8323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p:spPr>
        <p:txBody>
          <a:bodyPr/>
          <a:lstStyle/>
          <a:p>
            <a:fld id="{31601638-5529-412C-8FF1-4A6A6FF82E8F}" type="slidenum">
              <a:rPr lang="en-US" smtClean="0">
                <a:latin typeface="Arial" pitchFamily="34" charset="0"/>
              </a:rPr>
              <a:pPr/>
              <a:t>13</a:t>
            </a:fld>
            <a:endParaRPr lang="en-US">
              <a:latin typeface="Arial" pitchFamily="34" charset="0"/>
            </a:endParaRPr>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noFill/>
          <a:ln/>
        </p:spPr>
        <p:txBody>
          <a:bodyPr/>
          <a:lstStyle/>
          <a:p>
            <a:pPr eaLnBrk="1" hangingPunct="1"/>
            <a:r>
              <a:rPr lang="en-US">
                <a:latin typeface="Arial" pitchFamily="34" charset="0"/>
              </a:rPr>
              <a:t>Examples include:  To conclude: As with facilitated recovery, resilience may need to be facilitated with SED Youth</a:t>
            </a:r>
          </a:p>
        </p:txBody>
      </p:sp>
    </p:spTree>
    <p:extLst>
      <p:ext uri="{BB962C8B-B14F-4D97-AF65-F5344CB8AC3E}">
        <p14:creationId xmlns:p14="http://schemas.microsoft.com/office/powerpoint/2010/main" val="866627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9100" y="703263"/>
            <a:ext cx="6172200" cy="3473450"/>
          </a:xfrm>
        </p:spPr>
      </p:sp>
      <p:sp>
        <p:nvSpPr>
          <p:cNvPr id="3" name="Notes Placeholder 2"/>
          <p:cNvSpPr>
            <a:spLocks noGrp="1"/>
          </p:cNvSpPr>
          <p:nvPr>
            <p:ph type="body" idx="1"/>
          </p:nvPr>
        </p:nvSpPr>
        <p:spPr/>
        <p:txBody>
          <a:bodyPr/>
          <a:lstStyle/>
          <a:p>
            <a:pPr>
              <a:lnSpc>
                <a:spcPct val="80000"/>
              </a:lnSpc>
            </a:pPr>
            <a:r>
              <a:rPr lang="en-US" altLang="en-US" sz="900" dirty="0">
                <a:ea typeface="ＭＳ Ｐゴシック" pitchFamily="34" charset="-128"/>
              </a:rPr>
              <a:t>Some of the features of the Contingency Management (CM) approach are:</a:t>
            </a:r>
          </a:p>
          <a:p>
            <a:pPr marL="114108" lvl="1">
              <a:lnSpc>
                <a:spcPct val="80000"/>
              </a:lnSpc>
              <a:buFontTx/>
              <a:buChar char="•"/>
            </a:pPr>
            <a:r>
              <a:rPr lang="en-US" altLang="en-US" sz="900" dirty="0">
                <a:ea typeface="ＭＳ Ｐゴシック" pitchFamily="34" charset="-128"/>
              </a:rPr>
              <a:t>Based on </a:t>
            </a:r>
            <a:r>
              <a:rPr lang="en-US" altLang="en-US" sz="900" dirty="0" err="1">
                <a:ea typeface="ＭＳ Ｐゴシック" pitchFamily="34" charset="-128"/>
              </a:rPr>
              <a:t>Budney</a:t>
            </a:r>
            <a:r>
              <a:rPr lang="en-US" altLang="en-US" sz="900" dirty="0">
                <a:ea typeface="ＭＳ Ｐゴシック" pitchFamily="34" charset="-128"/>
              </a:rPr>
              <a:t> &amp; Higgins (1998) CRA approach that found excellent outcomes with adult drug abusers</a:t>
            </a:r>
          </a:p>
          <a:p>
            <a:pPr marL="114108" lvl="1">
              <a:lnSpc>
                <a:spcPct val="80000"/>
              </a:lnSpc>
              <a:buFontTx/>
              <a:buChar char="•"/>
            </a:pPr>
            <a:r>
              <a:rPr lang="en-US" altLang="en-US" sz="900" dirty="0">
                <a:ea typeface="ＭＳ Ｐゴシック" pitchFamily="34" charset="-128"/>
              </a:rPr>
              <a:t>Involves intensive tracking of substance use with contingencies applied</a:t>
            </a:r>
          </a:p>
          <a:p>
            <a:pPr marL="114108" lvl="1">
              <a:lnSpc>
                <a:spcPct val="80000"/>
              </a:lnSpc>
              <a:buFontTx/>
              <a:buChar char="•"/>
            </a:pPr>
            <a:r>
              <a:rPr lang="en-US" altLang="en-US" sz="900" dirty="0">
                <a:ea typeface="ＭＳ Ｐゴシック" pitchFamily="34" charset="-128"/>
              </a:rPr>
              <a:t>Uses a functional analysis of substance use triggers</a:t>
            </a:r>
          </a:p>
          <a:p>
            <a:pPr marL="114108" lvl="1">
              <a:lnSpc>
                <a:spcPct val="80000"/>
              </a:lnSpc>
              <a:buFontTx/>
              <a:buChar char="•"/>
            </a:pPr>
            <a:r>
              <a:rPr lang="en-US" altLang="en-US" sz="900" dirty="0">
                <a:ea typeface="ＭＳ Ｐゴシック" pitchFamily="34" charset="-128"/>
              </a:rPr>
              <a:t>Cognitive behavioral interventions aimed at substance use</a:t>
            </a:r>
          </a:p>
          <a:p>
            <a:pPr marL="114108" lvl="1">
              <a:lnSpc>
                <a:spcPct val="80000"/>
              </a:lnSpc>
              <a:buFontTx/>
              <a:buChar char="•"/>
            </a:pPr>
            <a:r>
              <a:rPr lang="en-US" altLang="en-US" sz="900" dirty="0">
                <a:ea typeface="ＭＳ Ｐゴシック" pitchFamily="34" charset="-128"/>
              </a:rPr>
              <a:t>Conceptually and clinically compatible with MST</a:t>
            </a:r>
            <a:endParaRPr lang="en-US" altLang="en-US" sz="900" b="1" dirty="0">
              <a:ea typeface="ＭＳ Ｐゴシック" pitchFamily="34" charset="-128"/>
            </a:endParaRPr>
          </a:p>
          <a:p>
            <a:endParaRPr lang="en-US" dirty="0"/>
          </a:p>
        </p:txBody>
      </p:sp>
    </p:spTree>
    <p:extLst>
      <p:ext uri="{BB962C8B-B14F-4D97-AF65-F5344CB8AC3E}">
        <p14:creationId xmlns:p14="http://schemas.microsoft.com/office/powerpoint/2010/main" val="3770983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248F43-03B6-46FA-B090-3C53AC78A5BE}" type="slidenum">
              <a:rPr lang="en-US" smtClean="0"/>
              <a:t>35</a:t>
            </a:fld>
            <a:endParaRPr lang="en-US"/>
          </a:p>
        </p:txBody>
      </p:sp>
    </p:spTree>
    <p:extLst>
      <p:ext uri="{BB962C8B-B14F-4D97-AF65-F5344CB8AC3E}">
        <p14:creationId xmlns:p14="http://schemas.microsoft.com/office/powerpoint/2010/main" val="3886493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248F43-03B6-46FA-B090-3C53AC78A5BE}" type="slidenum">
              <a:rPr lang="en-US" smtClean="0"/>
              <a:t>36</a:t>
            </a:fld>
            <a:endParaRPr lang="en-US"/>
          </a:p>
        </p:txBody>
      </p:sp>
    </p:spTree>
    <p:extLst>
      <p:ext uri="{BB962C8B-B14F-4D97-AF65-F5344CB8AC3E}">
        <p14:creationId xmlns:p14="http://schemas.microsoft.com/office/powerpoint/2010/main" val="1278949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248F43-03B6-46FA-B090-3C53AC78A5BE}" type="slidenum">
              <a:rPr lang="en-US" smtClean="0"/>
              <a:t>37</a:t>
            </a:fld>
            <a:endParaRPr lang="en-US"/>
          </a:p>
        </p:txBody>
      </p:sp>
    </p:spTree>
    <p:extLst>
      <p:ext uri="{BB962C8B-B14F-4D97-AF65-F5344CB8AC3E}">
        <p14:creationId xmlns:p14="http://schemas.microsoft.com/office/powerpoint/2010/main" val="150448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248F43-03B6-46FA-B090-3C53AC78A5BE}" type="slidenum">
              <a:rPr lang="en-US" smtClean="0"/>
              <a:t>38</a:t>
            </a:fld>
            <a:endParaRPr lang="en-US"/>
          </a:p>
        </p:txBody>
      </p:sp>
    </p:spTree>
    <p:extLst>
      <p:ext uri="{BB962C8B-B14F-4D97-AF65-F5344CB8AC3E}">
        <p14:creationId xmlns:p14="http://schemas.microsoft.com/office/powerpoint/2010/main" val="3498587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A8C8AF-B7A4-42C9-835B-B3B2E2588E6C}"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958-90AC-4B4D-84C2-142B61350DA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1490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A8C8AF-B7A4-42C9-835B-B3B2E2588E6C}"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958-90AC-4B4D-84C2-142B61350DAC}" type="slidenum">
              <a:rPr lang="en-US" smtClean="0"/>
              <a:t>‹#›</a:t>
            </a:fld>
            <a:endParaRPr lang="en-US"/>
          </a:p>
        </p:txBody>
      </p:sp>
    </p:spTree>
    <p:extLst>
      <p:ext uri="{BB962C8B-B14F-4D97-AF65-F5344CB8AC3E}">
        <p14:creationId xmlns:p14="http://schemas.microsoft.com/office/powerpoint/2010/main" val="150040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A8C8AF-B7A4-42C9-835B-B3B2E2588E6C}"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958-90AC-4B4D-84C2-142B61350DAC}" type="slidenum">
              <a:rPr lang="en-US" smtClean="0"/>
              <a:t>‹#›</a:t>
            </a:fld>
            <a:endParaRPr lang="en-US"/>
          </a:p>
        </p:txBody>
      </p:sp>
    </p:spTree>
    <p:extLst>
      <p:ext uri="{BB962C8B-B14F-4D97-AF65-F5344CB8AC3E}">
        <p14:creationId xmlns:p14="http://schemas.microsoft.com/office/powerpoint/2010/main" val="3997572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A8C8AF-B7A4-42C9-835B-B3B2E2588E6C}"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958-90AC-4B4D-84C2-142B61350DAC}" type="slidenum">
              <a:rPr lang="en-US" smtClean="0"/>
              <a:t>‹#›</a:t>
            </a:fld>
            <a:endParaRPr lang="en-US"/>
          </a:p>
        </p:txBody>
      </p:sp>
    </p:spTree>
    <p:extLst>
      <p:ext uri="{BB962C8B-B14F-4D97-AF65-F5344CB8AC3E}">
        <p14:creationId xmlns:p14="http://schemas.microsoft.com/office/powerpoint/2010/main" val="3658474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DA8C8AF-B7A4-42C9-835B-B3B2E2588E6C}" type="datetimeFigureOut">
              <a:rPr lang="en-US" smtClean="0"/>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7E958-90AC-4B4D-84C2-142B61350DA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1243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8C8AF-B7A4-42C9-835B-B3B2E2588E6C}"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7E958-90AC-4B4D-84C2-142B61350DAC}" type="slidenum">
              <a:rPr lang="en-US" smtClean="0"/>
              <a:t>‹#›</a:t>
            </a:fld>
            <a:endParaRPr lang="en-US"/>
          </a:p>
        </p:txBody>
      </p:sp>
    </p:spTree>
    <p:extLst>
      <p:ext uri="{BB962C8B-B14F-4D97-AF65-F5344CB8AC3E}">
        <p14:creationId xmlns:p14="http://schemas.microsoft.com/office/powerpoint/2010/main" val="197669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A8C8AF-B7A4-42C9-835B-B3B2E2588E6C}" type="datetimeFigureOut">
              <a:rPr lang="en-US" smtClean="0"/>
              <a:t>8/20/2020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7E958-90AC-4B4D-84C2-142B61350DAC}" type="slidenum">
              <a:rPr lang="en-US" smtClean="0"/>
              <a:t>‹#›</a:t>
            </a:fld>
            <a:endParaRPr lang="en-US"/>
          </a:p>
        </p:txBody>
      </p:sp>
    </p:spTree>
    <p:extLst>
      <p:ext uri="{BB962C8B-B14F-4D97-AF65-F5344CB8AC3E}">
        <p14:creationId xmlns:p14="http://schemas.microsoft.com/office/powerpoint/2010/main" val="30589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A8C8AF-B7A4-42C9-835B-B3B2E2588E6C}" type="datetimeFigureOut">
              <a:rPr lang="en-US" smtClean="0"/>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7E958-90AC-4B4D-84C2-142B61350DAC}" type="slidenum">
              <a:rPr lang="en-US" smtClean="0"/>
              <a:t>‹#›</a:t>
            </a:fld>
            <a:endParaRPr lang="en-US"/>
          </a:p>
        </p:txBody>
      </p:sp>
    </p:spTree>
    <p:extLst>
      <p:ext uri="{BB962C8B-B14F-4D97-AF65-F5344CB8AC3E}">
        <p14:creationId xmlns:p14="http://schemas.microsoft.com/office/powerpoint/2010/main" val="3157462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A8C8AF-B7A4-42C9-835B-B3B2E2588E6C}" type="datetimeFigureOut">
              <a:rPr lang="en-US" smtClean="0"/>
              <a:t>8/20/2020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927E958-90AC-4B4D-84C2-142B61350DAC}" type="slidenum">
              <a:rPr lang="en-US" smtClean="0"/>
              <a:t>‹#›</a:t>
            </a:fld>
            <a:endParaRPr lang="en-US"/>
          </a:p>
        </p:txBody>
      </p:sp>
    </p:spTree>
    <p:extLst>
      <p:ext uri="{BB962C8B-B14F-4D97-AF65-F5344CB8AC3E}">
        <p14:creationId xmlns:p14="http://schemas.microsoft.com/office/powerpoint/2010/main" val="228922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A8C8AF-B7A4-42C9-835B-B3B2E2588E6C}" type="datetimeFigureOut">
              <a:rPr lang="en-US" smtClean="0"/>
              <a:t>8/20/2020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927E958-90AC-4B4D-84C2-142B61350DAC}" type="slidenum">
              <a:rPr lang="en-US" smtClean="0"/>
              <a:t>‹#›</a:t>
            </a:fld>
            <a:endParaRPr lang="en-US"/>
          </a:p>
        </p:txBody>
      </p:sp>
    </p:spTree>
    <p:extLst>
      <p:ext uri="{BB962C8B-B14F-4D97-AF65-F5344CB8AC3E}">
        <p14:creationId xmlns:p14="http://schemas.microsoft.com/office/powerpoint/2010/main" val="3400516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DA8C8AF-B7A4-42C9-835B-B3B2E2588E6C}" type="datetimeFigureOut">
              <a:rPr lang="en-US" smtClean="0"/>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7E958-90AC-4B4D-84C2-142B61350DAC}" type="slidenum">
              <a:rPr lang="en-US" smtClean="0"/>
              <a:t>‹#›</a:t>
            </a:fld>
            <a:endParaRPr lang="en-US"/>
          </a:p>
        </p:txBody>
      </p:sp>
    </p:spTree>
    <p:extLst>
      <p:ext uri="{BB962C8B-B14F-4D97-AF65-F5344CB8AC3E}">
        <p14:creationId xmlns:p14="http://schemas.microsoft.com/office/powerpoint/2010/main" val="328193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A8C8AF-B7A4-42C9-835B-B3B2E2588E6C}" type="datetimeFigureOut">
              <a:rPr lang="en-US" smtClean="0"/>
              <a:t>8/20/2020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927E958-90AC-4B4D-84C2-142B61350DA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1379429"/>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ncbi.nlm.nih.gov/books/NBK64197/"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scribd.com/doc/246378645/Case-Western-Brief-1" TargetMode="External"/><Relationship Id="rId7" Type="http://schemas.openxmlformats.org/officeDocument/2006/relationships/hyperlink" Target="http://www.scribd.com/doc/254014789/Case-Western-Brief-4#scribd" TargetMode="External"/><Relationship Id="rId2" Type="http://schemas.openxmlformats.org/officeDocument/2006/relationships/hyperlink" Target="http://www.ncmhjj.com/wp-content/uploads/2013/10/Treatment-Brief-FINAL-web1.pdf" TargetMode="External"/><Relationship Id="rId1" Type="http://schemas.openxmlformats.org/officeDocument/2006/relationships/slideLayout" Target="../slideLayouts/slideLayout2.xml"/><Relationship Id="rId6" Type="http://schemas.openxmlformats.org/officeDocument/2006/relationships/hyperlink" Target="http://www.scribd.com/doc/253213432/Case-Western-Brief-5" TargetMode="External"/><Relationship Id="rId5" Type="http://schemas.openxmlformats.org/officeDocument/2006/relationships/hyperlink" Target="http://www.scribd.com/doc/254697414/Case-Western-Brief-3" TargetMode="External"/><Relationship Id="rId4" Type="http://schemas.openxmlformats.org/officeDocument/2006/relationships/hyperlink" Target="http://www.scribd.com/doc/246378890/Case-Western-Brief-2"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mailto:Richard.shepler@case.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314B-C8E1-4900-B9BA-7A3B65B2F3AF}"/>
              </a:ext>
            </a:extLst>
          </p:cNvPr>
          <p:cNvSpPr>
            <a:spLocks noGrp="1"/>
          </p:cNvSpPr>
          <p:nvPr>
            <p:ph type="ctrTitle"/>
          </p:nvPr>
        </p:nvSpPr>
        <p:spPr>
          <a:xfrm>
            <a:off x="1090368" y="735864"/>
            <a:ext cx="10127529" cy="1620837"/>
          </a:xfrm>
        </p:spPr>
        <p:txBody>
          <a:bodyPr>
            <a:normAutofit/>
          </a:bodyPr>
          <a:lstStyle/>
          <a:p>
            <a:pPr algn="ctr"/>
            <a:r>
              <a:rPr lang="en-US" sz="3800" dirty="0"/>
              <a:t>National Perspective: Best Practices in Integrated Care for Young People with Co-Occurring Mental Health and Substance Use Disorders </a:t>
            </a:r>
          </a:p>
        </p:txBody>
      </p:sp>
      <p:sp>
        <p:nvSpPr>
          <p:cNvPr id="3" name="Subtitle 2">
            <a:extLst>
              <a:ext uri="{FF2B5EF4-FFF2-40B4-BE49-F238E27FC236}">
                <a16:creationId xmlns:a16="http://schemas.microsoft.com/office/drawing/2014/main" id="{7F6761FE-B867-44CD-AF69-524BC216B43F}"/>
              </a:ext>
            </a:extLst>
          </p:cNvPr>
          <p:cNvSpPr>
            <a:spLocks noGrp="1"/>
          </p:cNvSpPr>
          <p:nvPr>
            <p:ph type="subTitle" idx="1"/>
          </p:nvPr>
        </p:nvSpPr>
        <p:spPr>
          <a:xfrm>
            <a:off x="854697" y="2356701"/>
            <a:ext cx="10881674" cy="3252246"/>
          </a:xfrm>
        </p:spPr>
        <p:txBody>
          <a:bodyPr>
            <a:normAutofit fontScale="92500" lnSpcReduction="10000"/>
          </a:bodyPr>
          <a:lstStyle/>
          <a:p>
            <a:endParaRPr lang="en-US" i="1" dirty="0"/>
          </a:p>
          <a:p>
            <a:pPr algn="ctr"/>
            <a:r>
              <a:rPr lang="en-US" i="1" dirty="0"/>
              <a:t>Youth with Co-Occurring Mental Health and Substance Use Disorders</a:t>
            </a:r>
          </a:p>
          <a:p>
            <a:pPr algn="ctr"/>
            <a:r>
              <a:rPr lang="en-US" i="1" dirty="0"/>
              <a:t>2020 Policy Roundtable</a:t>
            </a:r>
          </a:p>
          <a:p>
            <a:pPr algn="ctr"/>
            <a:r>
              <a:rPr lang="en-US" i="1" dirty="0"/>
              <a:t>July 29, 2020</a:t>
            </a:r>
          </a:p>
          <a:p>
            <a:pPr algn="ctr"/>
            <a:endParaRPr lang="en-US" sz="2600" i="1" dirty="0"/>
          </a:p>
          <a:p>
            <a:r>
              <a:rPr lang="en-US" i="1" dirty="0"/>
              <a:t>Richard Shepler, Ph.D., LPCC-S, Director</a:t>
            </a:r>
            <a:endParaRPr lang="en-US" dirty="0"/>
          </a:p>
          <a:p>
            <a:r>
              <a:rPr lang="en-US" i="1" dirty="0"/>
              <a:t>Center for Innovative Practices at Case Western Reserve University</a:t>
            </a:r>
          </a:p>
          <a:p>
            <a:endParaRPr lang="en-US" sz="2900" i="1" dirty="0"/>
          </a:p>
        </p:txBody>
      </p:sp>
    </p:spTree>
    <p:extLst>
      <p:ext uri="{BB962C8B-B14F-4D97-AF65-F5344CB8AC3E}">
        <p14:creationId xmlns:p14="http://schemas.microsoft.com/office/powerpoint/2010/main" val="434171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BFFD4-014C-4750-9150-552135E2BD51}"/>
              </a:ext>
            </a:extLst>
          </p:cNvPr>
          <p:cNvSpPr>
            <a:spLocks noGrp="1"/>
          </p:cNvSpPr>
          <p:nvPr>
            <p:ph type="title"/>
          </p:nvPr>
        </p:nvSpPr>
        <p:spPr>
          <a:xfrm>
            <a:off x="1097280" y="480767"/>
            <a:ext cx="10058400" cy="1018095"/>
          </a:xfrm>
        </p:spPr>
        <p:txBody>
          <a:bodyPr/>
          <a:lstStyle/>
          <a:p>
            <a:pPr algn="ctr"/>
            <a:r>
              <a:rPr lang="en-US" dirty="0"/>
              <a:t>Recovery vs Resiliency</a:t>
            </a:r>
          </a:p>
        </p:txBody>
      </p:sp>
      <p:sp>
        <p:nvSpPr>
          <p:cNvPr id="3" name="Content Placeholder 2">
            <a:extLst>
              <a:ext uri="{FF2B5EF4-FFF2-40B4-BE49-F238E27FC236}">
                <a16:creationId xmlns:a16="http://schemas.microsoft.com/office/drawing/2014/main" id="{46650D17-343C-4856-9736-A86F536A5491}"/>
              </a:ext>
            </a:extLst>
          </p:cNvPr>
          <p:cNvSpPr>
            <a:spLocks noGrp="1"/>
          </p:cNvSpPr>
          <p:nvPr>
            <p:ph idx="1"/>
          </p:nvPr>
        </p:nvSpPr>
        <p:spPr/>
        <p:txBody>
          <a:bodyPr>
            <a:normAutofit fontScale="92500"/>
          </a:bodyPr>
          <a:lstStyle/>
          <a:p>
            <a:pPr>
              <a:lnSpc>
                <a:spcPct val="100000"/>
              </a:lnSpc>
              <a:spcBef>
                <a:spcPts val="0"/>
              </a:spcBef>
              <a:buFont typeface="Arial" panose="020B0604020202020204" pitchFamily="34" charset="0"/>
              <a:buChar char="•"/>
            </a:pPr>
            <a:r>
              <a:rPr lang="en-US" sz="2800" dirty="0"/>
              <a:t>Recovery is a term mainly utilized in adult mental health and substance use treatment and refers to a restorative process of healing and wellness. </a:t>
            </a:r>
          </a:p>
          <a:p>
            <a:pPr>
              <a:lnSpc>
                <a:spcPct val="100000"/>
              </a:lnSpc>
              <a:spcBef>
                <a:spcPts val="0"/>
              </a:spcBef>
              <a:buFont typeface="Arial" panose="020B0604020202020204" pitchFamily="34" charset="0"/>
              <a:buChar char="•"/>
            </a:pPr>
            <a:endParaRPr lang="en-US" sz="2800" dirty="0"/>
          </a:p>
          <a:p>
            <a:pPr>
              <a:lnSpc>
                <a:spcPct val="100000"/>
              </a:lnSpc>
              <a:spcBef>
                <a:spcPts val="0"/>
              </a:spcBef>
              <a:buFont typeface="Arial" panose="020B0604020202020204" pitchFamily="34" charset="0"/>
              <a:buChar char="•"/>
            </a:pPr>
            <a:r>
              <a:rPr lang="en-US" sz="2800" dirty="0"/>
              <a:t>Resiliency is a term utilized in children’s mental health that describes the necessary conditions for promoting optimal youth development. </a:t>
            </a:r>
          </a:p>
          <a:p>
            <a:pPr>
              <a:lnSpc>
                <a:spcPct val="100000"/>
              </a:lnSpc>
              <a:spcBef>
                <a:spcPts val="0"/>
              </a:spcBef>
              <a:buFont typeface="Arial" panose="020B0604020202020204" pitchFamily="34" charset="0"/>
              <a:buChar char="•"/>
            </a:pPr>
            <a:endParaRPr lang="en-US" sz="2800" dirty="0"/>
          </a:p>
          <a:p>
            <a:pPr>
              <a:lnSpc>
                <a:spcPct val="100000"/>
              </a:lnSpc>
              <a:spcBef>
                <a:spcPts val="0"/>
              </a:spcBef>
              <a:buFont typeface="Arial" panose="020B0604020202020204" pitchFamily="34" charset="0"/>
              <a:buChar char="•"/>
            </a:pPr>
            <a:r>
              <a:rPr lang="en-US" sz="2800" dirty="0"/>
              <a:t> </a:t>
            </a:r>
            <a:r>
              <a:rPr lang="en-US" sz="2800" i="1" dirty="0"/>
              <a:t>“Kids can walk around trouble if there is some place to walk to and someone to walk with.”  </a:t>
            </a:r>
            <a:r>
              <a:rPr lang="en-US" sz="2800" dirty="0"/>
              <a:t>Ex-Gang Member, Tito</a:t>
            </a:r>
            <a:r>
              <a:rPr lang="en-US" sz="3600" dirty="0"/>
              <a:t/>
            </a:r>
            <a:br>
              <a:rPr lang="en-US" sz="3600" dirty="0"/>
            </a:br>
            <a:endParaRPr lang="en-US" sz="2800" dirty="0"/>
          </a:p>
        </p:txBody>
      </p:sp>
    </p:spTree>
    <p:extLst>
      <p:ext uri="{BB962C8B-B14F-4D97-AF65-F5344CB8AC3E}">
        <p14:creationId xmlns:p14="http://schemas.microsoft.com/office/powerpoint/2010/main" val="665768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Oval 2"/>
          <p:cNvSpPr>
            <a:spLocks noChangeArrowheads="1"/>
          </p:cNvSpPr>
          <p:nvPr/>
        </p:nvSpPr>
        <p:spPr bwMode="auto">
          <a:xfrm>
            <a:off x="298472" y="1691327"/>
            <a:ext cx="2514600" cy="2486025"/>
          </a:xfrm>
          <a:prstGeom prst="ellipse">
            <a:avLst/>
          </a:prstGeom>
          <a:solidFill>
            <a:srgbClr val="7030A0"/>
          </a:solidFill>
          <a:ln w="9525">
            <a:solidFill>
              <a:schemeClr val="tx1"/>
            </a:solidFill>
            <a:round/>
            <a:headEnd/>
            <a:tailEnd/>
          </a:ln>
          <a:effectLst>
            <a:outerShdw dist="107763" dir="13500000" algn="ctr" rotWithShape="0">
              <a:schemeClr val="tx1">
                <a:alpha val="50000"/>
              </a:schemeClr>
            </a:outerShdw>
          </a:effectLst>
        </p:spPr>
        <p:txBody>
          <a:bodyPr wrap="none" anchor="ctr"/>
          <a:lstStyle/>
          <a:p>
            <a:pPr marL="0" marR="0" lvl="0" indent="0" algn="ctr" defTabSz="914400" rtl="0" eaLnBrk="1" fontAlgn="auto" latinLnBrk="0" hangingPunct="1">
              <a:lnSpc>
                <a:spcPct val="12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Tahoma" charset="0"/>
                <a:ea typeface="+mn-ea"/>
                <a:cs typeface="+mn-cs"/>
              </a:rPr>
              <a:t>Resiliency</a:t>
            </a:r>
          </a:p>
        </p:txBody>
      </p:sp>
      <p:sp>
        <p:nvSpPr>
          <p:cNvPr id="238595" name="Text Box 3"/>
          <p:cNvSpPr txBox="1">
            <a:spLocks noChangeArrowheads="1"/>
          </p:cNvSpPr>
          <p:nvPr/>
        </p:nvSpPr>
        <p:spPr bwMode="auto">
          <a:xfrm>
            <a:off x="4746359" y="4463174"/>
            <a:ext cx="3151856" cy="812530"/>
          </a:xfrm>
          <a:prstGeom prst="rect">
            <a:avLst/>
          </a:prstGeom>
          <a:solidFill>
            <a:srgbClr val="C00000"/>
          </a:solidFill>
          <a:ln w="9525">
            <a:noFill/>
            <a:miter lim="800000"/>
            <a:headEnd/>
            <a:tailEnd/>
          </a:ln>
          <a:effectLst>
            <a:outerShdw dist="107763" dir="18900000" algn="ctr" rotWithShape="0">
              <a:schemeClr val="tx2">
                <a:alpha val="50000"/>
              </a:schemeClr>
            </a:outerShdw>
          </a:effectLst>
        </p:spPr>
        <p:txBody>
          <a:bodyPr wrap="square">
            <a:spAutoFit/>
          </a:bodyPr>
          <a:lstStyle/>
          <a:p>
            <a:pPr marL="0" marR="0" lvl="0" indent="0" algn="ctr" defTabSz="914400" rtl="0" eaLnBrk="1" fontAlgn="auto" latinLnBrk="0" hangingPunct="1">
              <a:lnSpc>
                <a:spcPct val="130000"/>
              </a:lnSpc>
              <a:spcBef>
                <a:spcPct val="5000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ahoma" charset="0"/>
                <a:ea typeface="+mn-ea"/>
                <a:cs typeface="+mn-cs"/>
              </a:rPr>
              <a:t>Reduce </a:t>
            </a:r>
            <a:r>
              <a:rPr kumimoji="0" lang="en-US" sz="1800" b="1" i="0" u="none" strike="noStrike" kern="1200" cap="none" spc="0" normalizeH="0" baseline="0" noProof="0" dirty="0">
                <a:ln>
                  <a:noFill/>
                </a:ln>
                <a:solidFill>
                  <a:prstClr val="white"/>
                </a:solidFill>
                <a:effectLst/>
                <a:uLnTx/>
                <a:uFillTx/>
                <a:latin typeface="Tahoma" charset="0"/>
                <a:ea typeface="+mn-ea"/>
                <a:cs typeface="+mn-cs"/>
              </a:rPr>
              <a:t>Risk</a:t>
            </a:r>
            <a:r>
              <a:rPr kumimoji="0" lang="en-US" sz="1800" b="0" i="0" u="none" strike="noStrike" kern="1200" cap="none" spc="0" normalizeH="0" baseline="0" noProof="0" dirty="0">
                <a:ln>
                  <a:noFill/>
                </a:ln>
                <a:solidFill>
                  <a:prstClr val="white"/>
                </a:solidFill>
                <a:effectLst/>
                <a:uLnTx/>
                <a:uFillTx/>
                <a:latin typeface="Tahoma" charset="0"/>
                <a:ea typeface="+mn-ea"/>
                <a:cs typeface="+mn-cs"/>
              </a:rPr>
              <a:t> Environments and Behaviors</a:t>
            </a:r>
          </a:p>
        </p:txBody>
      </p:sp>
      <p:sp>
        <p:nvSpPr>
          <p:cNvPr id="238596" name="Text Box 4"/>
          <p:cNvSpPr txBox="1">
            <a:spLocks noChangeArrowheads="1"/>
          </p:cNvSpPr>
          <p:nvPr/>
        </p:nvSpPr>
        <p:spPr bwMode="auto">
          <a:xfrm>
            <a:off x="4904995" y="2693645"/>
            <a:ext cx="2944350" cy="1172629"/>
          </a:xfrm>
          <a:prstGeom prst="rect">
            <a:avLst/>
          </a:prstGeom>
          <a:solidFill>
            <a:srgbClr val="295697"/>
          </a:solidFill>
          <a:ln w="9525">
            <a:noFill/>
            <a:miter lim="800000"/>
            <a:headEnd/>
            <a:tailEnd/>
          </a:ln>
          <a:effectLst>
            <a:outerShdw dist="107763" dir="18900000" algn="ctr" rotWithShape="0">
              <a:schemeClr val="tx2">
                <a:alpha val="50000"/>
              </a:schemeClr>
            </a:outerShdw>
          </a:effectLst>
        </p:spPr>
        <p:txBody>
          <a:bodyPr wrap="square">
            <a:spAutoFit/>
          </a:bodyPr>
          <a:lstStyle/>
          <a:p>
            <a:pPr marL="0" marR="0" lvl="0" indent="0" algn="ctr" defTabSz="914400" rtl="0" eaLnBrk="1" fontAlgn="auto" latinLnBrk="0" hangingPunct="1">
              <a:lnSpc>
                <a:spcPct val="130000"/>
              </a:lnSpc>
              <a:spcBef>
                <a:spcPct val="5000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ahoma" charset="0"/>
                <a:ea typeface="+mn-ea"/>
                <a:cs typeface="+mn-cs"/>
              </a:rPr>
              <a:t>Increase </a:t>
            </a:r>
            <a:r>
              <a:rPr kumimoji="0" lang="en-US" sz="1800" b="1" i="0" u="none" strike="noStrike" kern="1200" cap="none" spc="0" normalizeH="0" baseline="0" noProof="0" dirty="0">
                <a:ln>
                  <a:noFill/>
                </a:ln>
                <a:solidFill>
                  <a:prstClr val="white"/>
                </a:solidFill>
                <a:effectLst/>
                <a:uLnTx/>
                <a:uFillTx/>
                <a:latin typeface="Tahoma" charset="0"/>
                <a:ea typeface="+mn-ea"/>
                <a:cs typeface="+mn-cs"/>
              </a:rPr>
              <a:t>Protective</a:t>
            </a:r>
            <a:r>
              <a:rPr kumimoji="0" lang="en-US" sz="1800" b="0" i="0" u="none" strike="noStrike" kern="1200" cap="none" spc="0" normalizeH="0" baseline="0" noProof="0" dirty="0">
                <a:ln>
                  <a:noFill/>
                </a:ln>
                <a:solidFill>
                  <a:prstClr val="white"/>
                </a:solidFill>
                <a:effectLst/>
                <a:uLnTx/>
                <a:uFillTx/>
                <a:latin typeface="Tahoma" charset="0"/>
                <a:ea typeface="+mn-ea"/>
                <a:cs typeface="+mn-cs"/>
              </a:rPr>
              <a:t> Factors in Multiple Environments</a:t>
            </a:r>
          </a:p>
        </p:txBody>
      </p:sp>
      <p:sp>
        <p:nvSpPr>
          <p:cNvPr id="36869" name="Text Box 7"/>
          <p:cNvSpPr txBox="1">
            <a:spLocks noChangeArrowheads="1"/>
          </p:cNvSpPr>
          <p:nvPr/>
        </p:nvSpPr>
        <p:spPr bwMode="auto">
          <a:xfrm rot="20607995">
            <a:off x="2797746" y="1225644"/>
            <a:ext cx="1428750" cy="1089529"/>
          </a:xfrm>
          <a:prstGeom prst="rect">
            <a:avLst/>
          </a:prstGeom>
          <a:noFill/>
          <a:ln w="9525">
            <a:noFill/>
            <a:miter lim="800000"/>
            <a:headEnd/>
            <a:tailEnd/>
          </a:ln>
        </p:spPr>
        <p:txBody>
          <a:bodyPr>
            <a:spAutoFit/>
          </a:bodyPr>
          <a:lstStyle/>
          <a:p>
            <a:pPr marL="0" marR="0" lvl="0" indent="0" algn="ctr" defTabSz="914400" rtl="0" eaLnBrk="1" fontAlgn="auto" latinLnBrk="0" hangingPunct="1">
              <a:lnSpc>
                <a:spcPct val="120000"/>
              </a:lnSpc>
              <a:spcBef>
                <a:spcPct val="5000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ahoma" pitchFamily="34" charset="0"/>
                <a:ea typeface="+mn-ea"/>
                <a:cs typeface="+mn-cs"/>
              </a:rPr>
              <a:t>The </a:t>
            </a:r>
            <a:r>
              <a:rPr kumimoji="0" lang="en-US" sz="1800" b="1" i="0" u="none" strike="noStrike" kern="1200" cap="none" spc="0" normalizeH="0" baseline="0" noProof="0" dirty="0">
                <a:ln>
                  <a:noFill/>
                </a:ln>
                <a:solidFill>
                  <a:srgbClr val="1C6224"/>
                </a:solidFill>
                <a:effectLst/>
                <a:uLnTx/>
                <a:uFillTx/>
                <a:latin typeface="Tahoma" pitchFamily="34" charset="0"/>
                <a:ea typeface="+mn-ea"/>
                <a:cs typeface="+mn-cs"/>
              </a:rPr>
              <a:t>more assets </a:t>
            </a:r>
            <a:r>
              <a:rPr kumimoji="0" lang="en-US" sz="1800" b="1" i="0" u="none" strike="noStrike" kern="1200" cap="none" spc="0" normalizeH="0" baseline="0" noProof="0" dirty="0">
                <a:ln>
                  <a:noFill/>
                </a:ln>
                <a:solidFill>
                  <a:prstClr val="black"/>
                </a:solidFill>
                <a:effectLst/>
                <a:uLnTx/>
                <a:uFillTx/>
                <a:latin typeface="Tahoma" pitchFamily="34" charset="0"/>
                <a:ea typeface="+mn-ea"/>
                <a:cs typeface="+mn-cs"/>
              </a:rPr>
              <a:t>the better</a:t>
            </a:r>
            <a:endParaRPr kumimoji="0" lang="en-US" sz="18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
        <p:nvSpPr>
          <p:cNvPr id="36870" name="Text Box 8"/>
          <p:cNvSpPr txBox="1">
            <a:spLocks noChangeArrowheads="1"/>
          </p:cNvSpPr>
          <p:nvPr/>
        </p:nvSpPr>
        <p:spPr bwMode="auto">
          <a:xfrm rot="1325225">
            <a:off x="2629829" y="3671511"/>
            <a:ext cx="1425165" cy="1110667"/>
          </a:xfrm>
          <a:prstGeom prst="rect">
            <a:avLst/>
          </a:prstGeom>
          <a:noFill/>
          <a:ln w="9525">
            <a:noFill/>
            <a:miter lim="800000"/>
            <a:headEnd/>
            <a:tailEnd/>
          </a:ln>
        </p:spPr>
        <p:txBody>
          <a:bodyPr wrap="square">
            <a:spAutoFit/>
          </a:bodyPr>
          <a:lstStyle/>
          <a:p>
            <a:pPr marL="0" marR="0" lvl="0" indent="0" algn="ctr" defTabSz="914400" rtl="0" eaLnBrk="1" fontAlgn="auto" latinLnBrk="0" hangingPunct="1">
              <a:lnSpc>
                <a:spcPct val="120000"/>
              </a:lnSpc>
              <a:spcBef>
                <a:spcPct val="5000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ahoma" pitchFamily="34" charset="0"/>
                <a:ea typeface="+mn-ea"/>
                <a:cs typeface="+mn-cs"/>
              </a:rPr>
              <a:t>The </a:t>
            </a:r>
            <a:r>
              <a:rPr kumimoji="0" lang="en-US" sz="1800" b="1" i="0" u="none" strike="noStrike" kern="1200" cap="none" spc="0" normalizeH="0" baseline="0" noProof="0" dirty="0">
                <a:ln>
                  <a:noFill/>
                </a:ln>
                <a:solidFill>
                  <a:srgbClr val="FF0000"/>
                </a:solidFill>
                <a:effectLst/>
                <a:uLnTx/>
                <a:uFillTx/>
                <a:latin typeface="Tahoma" pitchFamily="34" charset="0"/>
                <a:ea typeface="+mn-ea"/>
                <a:cs typeface="+mn-cs"/>
              </a:rPr>
              <a:t>less risk</a:t>
            </a:r>
            <a:r>
              <a:rPr kumimoji="0" lang="en-US" sz="1800" b="1" i="0" u="none" strike="noStrike" kern="1200" cap="none" spc="0" normalizeH="0" baseline="0" noProof="0" dirty="0">
                <a:ln>
                  <a:noFill/>
                </a:ln>
                <a:solidFill>
                  <a:prstClr val="black"/>
                </a:solidFill>
                <a:effectLst/>
                <a:uLnTx/>
                <a:uFillTx/>
                <a:latin typeface="Tahoma" pitchFamily="34" charset="0"/>
                <a:ea typeface="+mn-ea"/>
                <a:cs typeface="+mn-cs"/>
              </a:rPr>
              <a:t/>
            </a:r>
            <a:br>
              <a:rPr kumimoji="0" lang="en-US" sz="1800" b="1" i="0" u="none" strike="noStrike" kern="1200" cap="none" spc="0" normalizeH="0" baseline="0" noProof="0" dirty="0">
                <a:ln>
                  <a:noFill/>
                </a:ln>
                <a:solidFill>
                  <a:prstClr val="black"/>
                </a:solidFill>
                <a:effectLst/>
                <a:uLnTx/>
                <a:uFillTx/>
                <a:latin typeface="Tahoma" pitchFamily="34" charset="0"/>
                <a:ea typeface="+mn-ea"/>
                <a:cs typeface="+mn-cs"/>
              </a:rPr>
            </a:br>
            <a:r>
              <a:rPr kumimoji="0" lang="en-US" sz="1800" b="1" i="0" u="none" strike="noStrike" kern="1200" cap="none" spc="0" normalizeH="0" baseline="0" noProof="0" dirty="0">
                <a:ln>
                  <a:noFill/>
                </a:ln>
                <a:solidFill>
                  <a:prstClr val="black"/>
                </a:solidFill>
                <a:effectLst/>
                <a:uLnTx/>
                <a:uFillTx/>
                <a:latin typeface="Tahoma" pitchFamily="34" charset="0"/>
                <a:ea typeface="+mn-ea"/>
                <a:cs typeface="+mn-cs"/>
              </a:rPr>
              <a:t>the better</a:t>
            </a:r>
            <a:endParaRPr kumimoji="0" lang="en-US" sz="18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
        <p:nvSpPr>
          <p:cNvPr id="87049" name="Rectangle 9"/>
          <p:cNvSpPr>
            <a:spLocks noGrp="1" noChangeArrowheads="1"/>
          </p:cNvSpPr>
          <p:nvPr>
            <p:ph type="title" idx="4294967295"/>
          </p:nvPr>
        </p:nvSpPr>
        <p:spPr>
          <a:xfrm>
            <a:off x="0" y="114300"/>
            <a:ext cx="8147050" cy="628650"/>
          </a:xfrm>
        </p:spPr>
        <p:txBody>
          <a:bodyPr>
            <a:normAutofit/>
          </a:bodyPr>
          <a:lstStyle/>
          <a:p>
            <a:pPr eaLnBrk="1" hangingPunct="1">
              <a:defRPr/>
            </a:pPr>
            <a:r>
              <a:rPr lang="en-US" sz="3600" b="1" dirty="0"/>
              <a:t>Resiliency is a Developmental Growth Process</a:t>
            </a:r>
            <a:endParaRPr lang="en-US" sz="2000" b="1" dirty="0"/>
          </a:p>
        </p:txBody>
      </p:sp>
      <p:sp>
        <p:nvSpPr>
          <p:cNvPr id="10" name="Rectangle 9"/>
          <p:cNvSpPr/>
          <p:nvPr/>
        </p:nvSpPr>
        <p:spPr>
          <a:xfrm>
            <a:off x="877455" y="5662566"/>
            <a:ext cx="7363902" cy="10287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rPr>
              <a:t>Safety and Basic Resources are Foundational</a:t>
            </a:r>
          </a:p>
        </p:txBody>
      </p:sp>
      <p:cxnSp>
        <p:nvCxnSpPr>
          <p:cNvPr id="19" name="Straight Arrow Connector 18"/>
          <p:cNvCxnSpPr/>
          <p:nvPr/>
        </p:nvCxnSpPr>
        <p:spPr>
          <a:xfrm>
            <a:off x="2317599" y="3977511"/>
            <a:ext cx="2428760" cy="906761"/>
          </a:xfrm>
          <a:prstGeom prst="straightConnector1">
            <a:avLst/>
          </a:prstGeom>
          <a:ln w="762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25" idx="1"/>
          </p:cNvCxnSpPr>
          <p:nvPr/>
        </p:nvCxnSpPr>
        <p:spPr>
          <a:xfrm flipV="1">
            <a:off x="2499306" y="1529516"/>
            <a:ext cx="2391013" cy="668234"/>
          </a:xfrm>
          <a:prstGeom prst="straightConnector1">
            <a:avLst/>
          </a:prstGeom>
          <a:ln w="762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8567945" y="2386367"/>
            <a:ext cx="2068358" cy="380334"/>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Safe Neighborhoods</a:t>
            </a:r>
          </a:p>
        </p:txBody>
      </p:sp>
      <p:sp>
        <p:nvSpPr>
          <p:cNvPr id="12" name="Rectangle 11"/>
          <p:cNvSpPr/>
          <p:nvPr/>
        </p:nvSpPr>
        <p:spPr>
          <a:xfrm>
            <a:off x="8555927" y="2932074"/>
            <a:ext cx="3128129" cy="350755"/>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Family recovery environment</a:t>
            </a:r>
          </a:p>
        </p:txBody>
      </p:sp>
      <p:sp>
        <p:nvSpPr>
          <p:cNvPr id="13" name="Rectangle 12"/>
          <p:cNvSpPr/>
          <p:nvPr/>
        </p:nvSpPr>
        <p:spPr>
          <a:xfrm>
            <a:off x="8567945" y="3410003"/>
            <a:ext cx="2377010" cy="503929"/>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School Connectedness </a:t>
            </a:r>
          </a:p>
        </p:txBody>
      </p:sp>
      <p:sp>
        <p:nvSpPr>
          <p:cNvPr id="14" name="Rectangle 13"/>
          <p:cNvSpPr/>
          <p:nvPr/>
        </p:nvSpPr>
        <p:spPr>
          <a:xfrm>
            <a:off x="8584498" y="4157001"/>
            <a:ext cx="2720812" cy="550308"/>
          </a:xfrm>
          <a:prstGeom prst="rect">
            <a:avLst/>
          </a:prstGeom>
          <a:solidFill>
            <a:srgbClr val="C705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Risk generating people and environments</a:t>
            </a:r>
          </a:p>
        </p:txBody>
      </p:sp>
      <p:sp>
        <p:nvSpPr>
          <p:cNvPr id="15" name="Rectangle 14"/>
          <p:cNvSpPr/>
          <p:nvPr/>
        </p:nvSpPr>
        <p:spPr>
          <a:xfrm>
            <a:off x="8584498" y="4803129"/>
            <a:ext cx="2548558" cy="471332"/>
          </a:xfrm>
          <a:prstGeom prst="rect">
            <a:avLst/>
          </a:prstGeom>
          <a:solidFill>
            <a:srgbClr val="C705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Negative influences</a:t>
            </a:r>
          </a:p>
        </p:txBody>
      </p:sp>
      <p:sp>
        <p:nvSpPr>
          <p:cNvPr id="16" name="Rectangle 15"/>
          <p:cNvSpPr/>
          <p:nvPr/>
        </p:nvSpPr>
        <p:spPr>
          <a:xfrm>
            <a:off x="8584498" y="5336362"/>
            <a:ext cx="1909932" cy="472560"/>
          </a:xfrm>
          <a:prstGeom prst="rect">
            <a:avLst/>
          </a:prstGeom>
          <a:solidFill>
            <a:srgbClr val="C7050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white"/>
                </a:solidFill>
                <a:latin typeface="Calibri" panose="020F0502020204030204"/>
              </a:rPr>
              <a:t>Substance Use</a:t>
            </a: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4" name="Straight Connector 3"/>
          <p:cNvCxnSpPr>
            <a:stCxn id="25" idx="3"/>
          </p:cNvCxnSpPr>
          <p:nvPr/>
        </p:nvCxnSpPr>
        <p:spPr>
          <a:xfrm flipV="1">
            <a:off x="7849345" y="1228666"/>
            <a:ext cx="678323" cy="300850"/>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7898215" y="645763"/>
            <a:ext cx="608370" cy="330938"/>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8" name="Straight Connector 7"/>
          <p:cNvCxnSpPr>
            <a:endCxn id="39" idx="1"/>
          </p:cNvCxnSpPr>
          <p:nvPr/>
        </p:nvCxnSpPr>
        <p:spPr>
          <a:xfrm>
            <a:off x="7807115" y="1632016"/>
            <a:ext cx="719564" cy="127280"/>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14" idx="1"/>
          </p:cNvCxnSpPr>
          <p:nvPr/>
        </p:nvCxnSpPr>
        <p:spPr>
          <a:xfrm flipV="1">
            <a:off x="7898215" y="4432155"/>
            <a:ext cx="686283" cy="261896"/>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10373032" y="4090195"/>
            <a:ext cx="0" cy="825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cxnSpLocks/>
            <a:endCxn id="15" idx="1"/>
          </p:cNvCxnSpPr>
          <p:nvPr/>
        </p:nvCxnSpPr>
        <p:spPr>
          <a:xfrm>
            <a:off x="7898215" y="5038795"/>
            <a:ext cx="686283" cy="0"/>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endCxn id="16" idx="1"/>
          </p:cNvCxnSpPr>
          <p:nvPr/>
        </p:nvCxnSpPr>
        <p:spPr>
          <a:xfrm>
            <a:off x="7898215" y="5200925"/>
            <a:ext cx="686283" cy="371717"/>
          </a:xfrm>
          <a:prstGeom prst="line">
            <a:avLst/>
          </a:prstGeom>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8443996" y="6205125"/>
            <a:ext cx="385807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(Shepler, Adapted from Mannes, 2008 and Masten and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Tellegen</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2012)</a:t>
            </a:r>
          </a:p>
        </p:txBody>
      </p:sp>
      <p:sp>
        <p:nvSpPr>
          <p:cNvPr id="25" name="Text Box 4"/>
          <p:cNvSpPr txBox="1">
            <a:spLocks noChangeArrowheads="1"/>
          </p:cNvSpPr>
          <p:nvPr/>
        </p:nvSpPr>
        <p:spPr bwMode="auto">
          <a:xfrm>
            <a:off x="4890319" y="943201"/>
            <a:ext cx="2959026" cy="1172629"/>
          </a:xfrm>
          <a:prstGeom prst="rect">
            <a:avLst/>
          </a:prstGeom>
          <a:solidFill>
            <a:srgbClr val="1D5B61"/>
          </a:solidFill>
          <a:ln w="9525">
            <a:noFill/>
            <a:miter lim="800000"/>
            <a:headEnd/>
            <a:tailEnd/>
          </a:ln>
          <a:effectLst>
            <a:outerShdw dist="107763" dir="18900000" algn="ctr" rotWithShape="0">
              <a:schemeClr val="tx2">
                <a:alpha val="50000"/>
              </a:schemeClr>
            </a:outerShdw>
          </a:effectLst>
        </p:spPr>
        <p:txBody>
          <a:bodyPr wrap="square">
            <a:spAutoFit/>
          </a:bodyPr>
          <a:lstStyle/>
          <a:p>
            <a:pPr marL="0" marR="0" lvl="0" indent="0" algn="ctr" defTabSz="914400" rtl="0" eaLnBrk="1" fontAlgn="auto" latinLnBrk="0" hangingPunct="1">
              <a:lnSpc>
                <a:spcPct val="130000"/>
              </a:lnSpc>
              <a:spcBef>
                <a:spcPct val="5000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ahoma" charset="0"/>
                <a:ea typeface="+mn-ea"/>
                <a:cs typeface="+mn-cs"/>
              </a:rPr>
              <a:t>Increase </a:t>
            </a:r>
            <a:r>
              <a:rPr kumimoji="0" lang="en-US" sz="1800" b="1" i="0" u="none" strike="noStrike" kern="1200" cap="none" spc="0" normalizeH="0" baseline="0" noProof="0" dirty="0">
                <a:ln>
                  <a:noFill/>
                </a:ln>
                <a:solidFill>
                  <a:prstClr val="white"/>
                </a:solidFill>
                <a:effectLst/>
                <a:uLnTx/>
                <a:uFillTx/>
                <a:latin typeface="Tahoma" charset="0"/>
                <a:ea typeface="+mn-ea"/>
                <a:cs typeface="+mn-cs"/>
              </a:rPr>
              <a:t>Promotive</a:t>
            </a:r>
            <a:r>
              <a:rPr kumimoji="0" lang="en-US" sz="1800" b="0" i="0" u="none" strike="noStrike" kern="1200" cap="none" spc="0" normalizeH="0" baseline="0" noProof="0" dirty="0">
                <a:ln>
                  <a:noFill/>
                </a:ln>
                <a:solidFill>
                  <a:prstClr val="white"/>
                </a:solidFill>
                <a:effectLst/>
                <a:uLnTx/>
                <a:uFillTx/>
                <a:latin typeface="Tahoma" charset="0"/>
                <a:ea typeface="+mn-ea"/>
                <a:cs typeface="+mn-cs"/>
              </a:rPr>
              <a:t> Factors in Multiple Environments</a:t>
            </a:r>
          </a:p>
        </p:txBody>
      </p:sp>
      <p:sp>
        <p:nvSpPr>
          <p:cNvPr id="27" name="Rectangle 26"/>
          <p:cNvSpPr/>
          <p:nvPr/>
        </p:nvSpPr>
        <p:spPr>
          <a:xfrm>
            <a:off x="8526680" y="362520"/>
            <a:ext cx="3128129" cy="558681"/>
          </a:xfrm>
          <a:prstGeom prst="rect">
            <a:avLst/>
          </a:prstGeom>
          <a:solidFill>
            <a:srgbClr val="2FAB88"/>
          </a:solidFill>
          <a:ln>
            <a:solidFill>
              <a:srgbClr val="1D5B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Skills, Competencies &amp; Abilities </a:t>
            </a:r>
          </a:p>
        </p:txBody>
      </p:sp>
      <p:sp>
        <p:nvSpPr>
          <p:cNvPr id="38" name="Rectangle 37"/>
          <p:cNvSpPr/>
          <p:nvPr/>
        </p:nvSpPr>
        <p:spPr>
          <a:xfrm>
            <a:off x="8526680" y="1017021"/>
            <a:ext cx="1788534" cy="384022"/>
          </a:xfrm>
          <a:prstGeom prst="rect">
            <a:avLst/>
          </a:prstGeom>
          <a:solidFill>
            <a:srgbClr val="2FAB8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Contribution</a:t>
            </a:r>
          </a:p>
        </p:txBody>
      </p:sp>
      <p:sp>
        <p:nvSpPr>
          <p:cNvPr id="39" name="Rectangle 38"/>
          <p:cNvSpPr/>
          <p:nvPr/>
        </p:nvSpPr>
        <p:spPr>
          <a:xfrm>
            <a:off x="8526679" y="1507520"/>
            <a:ext cx="1788535" cy="503552"/>
          </a:xfrm>
          <a:prstGeom prst="rect">
            <a:avLst/>
          </a:prstGeom>
          <a:solidFill>
            <a:srgbClr val="2FAB8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Futures orientation</a:t>
            </a:r>
          </a:p>
        </p:txBody>
      </p:sp>
      <p:cxnSp>
        <p:nvCxnSpPr>
          <p:cNvPr id="238614" name="Straight Connector 238613"/>
          <p:cNvCxnSpPr>
            <a:endCxn id="2" idx="1"/>
          </p:cNvCxnSpPr>
          <p:nvPr/>
        </p:nvCxnSpPr>
        <p:spPr>
          <a:xfrm flipV="1">
            <a:off x="7849345" y="2576534"/>
            <a:ext cx="718600" cy="14571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8617" name="Straight Connector 238616"/>
          <p:cNvCxnSpPr>
            <a:cxnSpLocks/>
            <a:stCxn id="238596" idx="3"/>
            <a:endCxn id="12" idx="1"/>
          </p:cNvCxnSpPr>
          <p:nvPr/>
        </p:nvCxnSpPr>
        <p:spPr>
          <a:xfrm flipV="1">
            <a:off x="7849345" y="3107452"/>
            <a:ext cx="706582" cy="1725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8619" name="Straight Connector 238618"/>
          <p:cNvCxnSpPr>
            <a:endCxn id="13" idx="1"/>
          </p:cNvCxnSpPr>
          <p:nvPr/>
        </p:nvCxnSpPr>
        <p:spPr>
          <a:xfrm>
            <a:off x="7807115" y="3279960"/>
            <a:ext cx="760830" cy="38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endCxn id="238596" idx="1"/>
          </p:cNvCxnSpPr>
          <p:nvPr/>
        </p:nvCxnSpPr>
        <p:spPr>
          <a:xfrm>
            <a:off x="2778422" y="3110868"/>
            <a:ext cx="2126573" cy="169092"/>
          </a:xfrm>
          <a:prstGeom prst="straightConnector1">
            <a:avLst/>
          </a:prstGeom>
          <a:ln w="762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82" name="Text Box 7"/>
          <p:cNvSpPr txBox="1">
            <a:spLocks noChangeArrowheads="1"/>
          </p:cNvSpPr>
          <p:nvPr/>
        </p:nvSpPr>
        <p:spPr bwMode="auto">
          <a:xfrm rot="258556">
            <a:off x="2994488" y="2457354"/>
            <a:ext cx="1579712" cy="1089529"/>
          </a:xfrm>
          <a:prstGeom prst="rect">
            <a:avLst/>
          </a:prstGeom>
          <a:noFill/>
          <a:ln w="9525">
            <a:noFill/>
            <a:miter lim="800000"/>
            <a:headEnd/>
            <a:tailEnd/>
          </a:ln>
        </p:spPr>
        <p:txBody>
          <a:bodyPr wrap="square">
            <a:spAutoFit/>
          </a:bodyPr>
          <a:lstStyle/>
          <a:p>
            <a:pPr marL="0" marR="0" lvl="0" indent="0" algn="ctr" defTabSz="914400" rtl="0" eaLnBrk="1" fontAlgn="auto" latinLnBrk="0" hangingPunct="1">
              <a:lnSpc>
                <a:spcPct val="120000"/>
              </a:lnSpc>
              <a:spcBef>
                <a:spcPct val="5000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Tahoma" pitchFamily="34" charset="0"/>
                <a:ea typeface="+mn-ea"/>
                <a:cs typeface="+mn-cs"/>
              </a:rPr>
              <a:t>The </a:t>
            </a:r>
            <a:r>
              <a:rPr kumimoji="0" lang="en-US" sz="1800" b="1" i="0" u="none" strike="noStrike" kern="1200" cap="none" spc="0" normalizeH="0" baseline="0" noProof="0" dirty="0">
                <a:ln>
                  <a:noFill/>
                </a:ln>
                <a:solidFill>
                  <a:srgbClr val="1CADE4">
                    <a:lumMod val="75000"/>
                  </a:srgbClr>
                </a:solidFill>
                <a:effectLst/>
                <a:uLnTx/>
                <a:uFillTx/>
                <a:latin typeface="Tahoma" pitchFamily="34" charset="0"/>
                <a:ea typeface="+mn-ea"/>
                <a:cs typeface="+mn-cs"/>
              </a:rPr>
              <a:t>more protection </a:t>
            </a:r>
            <a:r>
              <a:rPr kumimoji="0" lang="en-US" sz="1800" b="1" i="0" u="none" strike="noStrike" kern="1200" cap="none" spc="0" normalizeH="0" baseline="0" noProof="0" dirty="0">
                <a:ln>
                  <a:noFill/>
                </a:ln>
                <a:solidFill>
                  <a:prstClr val="black"/>
                </a:solidFill>
                <a:effectLst/>
                <a:uLnTx/>
                <a:uFillTx/>
                <a:latin typeface="Tahoma" pitchFamily="34" charset="0"/>
                <a:ea typeface="+mn-ea"/>
                <a:cs typeface="+mn-cs"/>
              </a:rPr>
              <a:t>the better</a:t>
            </a:r>
            <a:endParaRPr kumimoji="0" lang="en-US" sz="18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46266796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3048000" y="76201"/>
          <a:ext cx="6096000" cy="61080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534806" y="2308147"/>
            <a:ext cx="902555" cy="369332"/>
          </a:xfrm>
          <a:prstGeom prst="rect">
            <a:avLst/>
          </a:prstGeom>
          <a:solidFill>
            <a:schemeClr val="accent4">
              <a:lumMod val="60000"/>
              <a:lumOff val="40000"/>
            </a:schemeClr>
          </a:solidFill>
          <a:ln w="28575">
            <a:solidFill>
              <a:schemeClr val="accent1">
                <a:lumMod val="75000"/>
              </a:schemeClr>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Neutral</a:t>
            </a:r>
          </a:p>
        </p:txBody>
      </p:sp>
      <p:sp>
        <p:nvSpPr>
          <p:cNvPr id="7" name="TextBox 6"/>
          <p:cNvSpPr txBox="1"/>
          <p:nvPr/>
        </p:nvSpPr>
        <p:spPr>
          <a:xfrm>
            <a:off x="1506845" y="1602152"/>
            <a:ext cx="1168269" cy="369332"/>
          </a:xfrm>
          <a:prstGeom prst="rect">
            <a:avLst/>
          </a:prstGeom>
          <a:solidFill>
            <a:schemeClr val="accent4">
              <a:lumMod val="60000"/>
              <a:lumOff val="40000"/>
            </a:schemeClr>
          </a:solidFill>
          <a:ln w="28575">
            <a:solidFill>
              <a:schemeClr val="accent1">
                <a:lumMod val="75000"/>
              </a:schemeClr>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Facilitated</a:t>
            </a:r>
          </a:p>
        </p:txBody>
      </p:sp>
      <p:sp>
        <p:nvSpPr>
          <p:cNvPr id="8" name="TextBox 7"/>
          <p:cNvSpPr txBox="1"/>
          <p:nvPr/>
        </p:nvSpPr>
        <p:spPr>
          <a:xfrm>
            <a:off x="1508691" y="2996514"/>
            <a:ext cx="1732141" cy="369332"/>
          </a:xfrm>
          <a:prstGeom prst="rect">
            <a:avLst/>
          </a:prstGeom>
          <a:solidFill>
            <a:schemeClr val="accent4">
              <a:lumMod val="60000"/>
              <a:lumOff val="40000"/>
            </a:schemeClr>
          </a:solidFill>
          <a:ln w="28575">
            <a:solidFill>
              <a:schemeClr val="accent1">
                <a:lumMod val="75000"/>
              </a:schemeClr>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Strengths-based</a:t>
            </a:r>
          </a:p>
        </p:txBody>
      </p:sp>
      <p:sp>
        <p:nvSpPr>
          <p:cNvPr id="10" name="TextBox 9"/>
          <p:cNvSpPr txBox="1"/>
          <p:nvPr/>
        </p:nvSpPr>
        <p:spPr>
          <a:xfrm>
            <a:off x="8850443" y="2735121"/>
            <a:ext cx="1800646" cy="369332"/>
          </a:xfrm>
          <a:prstGeom prst="rect">
            <a:avLst/>
          </a:prstGeom>
          <a:solidFill>
            <a:srgbClr val="A589DD"/>
          </a:solidFill>
          <a:ln w="28575">
            <a:solidFill>
              <a:schemeClr val="accent1">
                <a:lumMod val="75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Comprehensive</a:t>
            </a:r>
          </a:p>
        </p:txBody>
      </p:sp>
      <p:sp>
        <p:nvSpPr>
          <p:cNvPr id="11" name="TextBox 10"/>
          <p:cNvSpPr txBox="1"/>
          <p:nvPr/>
        </p:nvSpPr>
        <p:spPr>
          <a:xfrm>
            <a:off x="9311479" y="1954054"/>
            <a:ext cx="1313420" cy="646331"/>
          </a:xfrm>
          <a:prstGeom prst="rect">
            <a:avLst/>
          </a:prstGeom>
          <a:solidFill>
            <a:srgbClr val="A589DD"/>
          </a:solidFill>
          <a:ln w="28575">
            <a:solidFill>
              <a:schemeClr val="accent1">
                <a:lumMod val="75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Family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Partnership</a:t>
            </a:r>
          </a:p>
        </p:txBody>
      </p:sp>
      <p:sp>
        <p:nvSpPr>
          <p:cNvPr id="12" name="TextBox 11"/>
          <p:cNvSpPr txBox="1"/>
          <p:nvPr/>
        </p:nvSpPr>
        <p:spPr>
          <a:xfrm>
            <a:off x="8881466" y="702329"/>
            <a:ext cx="1786535" cy="369332"/>
          </a:xfrm>
          <a:prstGeom prst="rect">
            <a:avLst/>
          </a:prstGeom>
          <a:solidFill>
            <a:srgbClr val="A589DD"/>
          </a:solidFill>
          <a:ln w="28575">
            <a:solidFill>
              <a:schemeClr val="accent1">
                <a:lumMod val="75000"/>
              </a:schemeClr>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Least Restrictive</a:t>
            </a:r>
          </a:p>
        </p:txBody>
      </p:sp>
      <p:sp>
        <p:nvSpPr>
          <p:cNvPr id="13" name="TextBox 12"/>
          <p:cNvSpPr txBox="1"/>
          <p:nvPr/>
        </p:nvSpPr>
        <p:spPr>
          <a:xfrm>
            <a:off x="1547180" y="4887119"/>
            <a:ext cx="995016" cy="369332"/>
          </a:xfrm>
          <a:prstGeom prst="rect">
            <a:avLst/>
          </a:prstGeom>
          <a:solidFill>
            <a:schemeClr val="accent4">
              <a:lumMod val="20000"/>
              <a:lumOff val="80000"/>
            </a:schemeClr>
          </a:solidFill>
          <a:ln w="28575">
            <a:solidFill>
              <a:schemeClr val="accent1">
                <a:lumMod val="75000"/>
              </a:schemeClr>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Mentors</a:t>
            </a:r>
          </a:p>
        </p:txBody>
      </p:sp>
      <p:sp>
        <p:nvSpPr>
          <p:cNvPr id="14" name="TextBox 13"/>
          <p:cNvSpPr txBox="1"/>
          <p:nvPr/>
        </p:nvSpPr>
        <p:spPr>
          <a:xfrm>
            <a:off x="1547180" y="5577379"/>
            <a:ext cx="890180" cy="369332"/>
          </a:xfrm>
          <a:prstGeom prst="rect">
            <a:avLst/>
          </a:prstGeom>
          <a:solidFill>
            <a:schemeClr val="accent4">
              <a:lumMod val="20000"/>
              <a:lumOff val="80000"/>
            </a:schemeClr>
          </a:solidFill>
          <a:ln w="28575">
            <a:solidFill>
              <a:schemeClr val="accent5">
                <a:lumMod val="50000"/>
              </a:schemeClr>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Respite</a:t>
            </a:r>
          </a:p>
        </p:txBody>
      </p:sp>
      <p:sp>
        <p:nvSpPr>
          <p:cNvPr id="15" name="TextBox 14"/>
          <p:cNvSpPr txBox="1"/>
          <p:nvPr/>
        </p:nvSpPr>
        <p:spPr>
          <a:xfrm>
            <a:off x="1508891" y="6274023"/>
            <a:ext cx="1846916" cy="369332"/>
          </a:xfrm>
          <a:prstGeom prst="rect">
            <a:avLst/>
          </a:prstGeom>
          <a:solidFill>
            <a:schemeClr val="accent4">
              <a:lumMod val="20000"/>
              <a:lumOff val="80000"/>
            </a:schemeClr>
          </a:solidFill>
          <a:ln w="28575">
            <a:solidFill>
              <a:schemeClr val="accent1">
                <a:lumMod val="75000"/>
              </a:schemeClr>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Accommodations</a:t>
            </a:r>
          </a:p>
        </p:txBody>
      </p:sp>
      <p:sp>
        <p:nvSpPr>
          <p:cNvPr id="16" name="TextBox 15"/>
          <p:cNvSpPr txBox="1"/>
          <p:nvPr/>
        </p:nvSpPr>
        <p:spPr>
          <a:xfrm>
            <a:off x="9341426" y="5630235"/>
            <a:ext cx="1338828" cy="369332"/>
          </a:xfrm>
          <a:prstGeom prst="rect">
            <a:avLst/>
          </a:prstGeom>
          <a:solidFill>
            <a:srgbClr val="DF978D"/>
          </a:solidFill>
          <a:ln w="28575">
            <a:solidFill>
              <a:schemeClr val="accent1">
                <a:lumMod val="75000"/>
              </a:schemeClr>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Basic Needs</a:t>
            </a:r>
          </a:p>
        </p:txBody>
      </p:sp>
      <p:cxnSp>
        <p:nvCxnSpPr>
          <p:cNvPr id="19" name="Straight Arrow Connector 18"/>
          <p:cNvCxnSpPr/>
          <p:nvPr/>
        </p:nvCxnSpPr>
        <p:spPr>
          <a:xfrm flipV="1">
            <a:off x="3182132" y="2433421"/>
            <a:ext cx="357839" cy="5181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542196" y="1260210"/>
            <a:ext cx="505804" cy="3562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446584" y="2027428"/>
            <a:ext cx="597543" cy="496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689866" y="4565377"/>
            <a:ext cx="479630" cy="3859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2441234" y="5693968"/>
            <a:ext cx="661844" cy="268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2653143" y="5935285"/>
            <a:ext cx="394856" cy="2897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9059886" y="5935285"/>
            <a:ext cx="442249" cy="2489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72" idx="1"/>
          </p:cNvCxnSpPr>
          <p:nvPr/>
        </p:nvCxnSpPr>
        <p:spPr>
          <a:xfrm flipH="1">
            <a:off x="8950452" y="1558971"/>
            <a:ext cx="4212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flipV="1">
            <a:off x="9059886" y="2045395"/>
            <a:ext cx="251595" cy="124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8908790" y="2406812"/>
            <a:ext cx="189546" cy="319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183210" y="-37220"/>
            <a:ext cx="11375935"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Facilitating Resilience Requires a Comprehensive System Response</a:t>
            </a:r>
          </a:p>
        </p:txBody>
      </p:sp>
      <p:sp>
        <p:nvSpPr>
          <p:cNvPr id="71" name="TextBox 70"/>
          <p:cNvSpPr txBox="1"/>
          <p:nvPr/>
        </p:nvSpPr>
        <p:spPr>
          <a:xfrm>
            <a:off x="9371736" y="4992711"/>
            <a:ext cx="1260512" cy="381259"/>
          </a:xfrm>
          <a:prstGeom prst="rect">
            <a:avLst/>
          </a:prstGeom>
          <a:solidFill>
            <a:srgbClr val="DF978D"/>
          </a:solidFill>
          <a:ln w="28575">
            <a:solidFill>
              <a:schemeClr val="accent5">
                <a:lumMod val="5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Benefits</a:t>
            </a:r>
          </a:p>
        </p:txBody>
      </p:sp>
      <p:sp>
        <p:nvSpPr>
          <p:cNvPr id="72" name="TextBox 71"/>
          <p:cNvSpPr txBox="1"/>
          <p:nvPr/>
        </p:nvSpPr>
        <p:spPr>
          <a:xfrm>
            <a:off x="9371736" y="1374305"/>
            <a:ext cx="1231040" cy="369332"/>
          </a:xfrm>
          <a:prstGeom prst="rect">
            <a:avLst/>
          </a:prstGeom>
          <a:solidFill>
            <a:srgbClr val="A589DD"/>
          </a:solidFill>
          <a:ln w="28575">
            <a:solidFill>
              <a:schemeClr val="accent5">
                <a:lumMod val="5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Accessible</a:t>
            </a:r>
          </a:p>
        </p:txBody>
      </p:sp>
      <p:cxnSp>
        <p:nvCxnSpPr>
          <p:cNvPr id="74" name="Straight Arrow Connector 73"/>
          <p:cNvCxnSpPr/>
          <p:nvPr/>
        </p:nvCxnSpPr>
        <p:spPr>
          <a:xfrm flipH="1">
            <a:off x="8765475" y="1089691"/>
            <a:ext cx="84969" cy="96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H="1">
            <a:off x="9111373" y="5677666"/>
            <a:ext cx="249301" cy="116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3" name="Rectangle 82"/>
          <p:cNvSpPr/>
          <p:nvPr/>
        </p:nvSpPr>
        <p:spPr>
          <a:xfrm>
            <a:off x="9078226" y="6184234"/>
            <a:ext cx="1599821" cy="646331"/>
          </a:xfrm>
          <a:prstGeom prst="rect">
            <a:avLst/>
          </a:prstGeom>
          <a:solidFill>
            <a:srgbClr val="DF978D"/>
          </a:solidFill>
          <a:ln w="28575">
            <a:solidFill>
              <a:schemeClr val="accent5">
                <a:lumMod val="50000"/>
              </a:schemeClr>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Pro-social Activities</a:t>
            </a:r>
          </a:p>
        </p:txBody>
      </p:sp>
      <p:sp>
        <p:nvSpPr>
          <p:cNvPr id="84" name="TextBox 83"/>
          <p:cNvSpPr txBox="1"/>
          <p:nvPr/>
        </p:nvSpPr>
        <p:spPr>
          <a:xfrm>
            <a:off x="1554124" y="4198752"/>
            <a:ext cx="1434495" cy="369332"/>
          </a:xfrm>
          <a:prstGeom prst="rect">
            <a:avLst/>
          </a:prstGeom>
          <a:solidFill>
            <a:schemeClr val="accent4">
              <a:lumMod val="20000"/>
              <a:lumOff val="80000"/>
            </a:schemeClr>
          </a:solidFill>
          <a:ln w="28575">
            <a:solidFill>
              <a:schemeClr val="accent1">
                <a:lumMod val="75000"/>
              </a:schemeClr>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Peer Support</a:t>
            </a:r>
          </a:p>
        </p:txBody>
      </p:sp>
      <p:cxnSp>
        <p:nvCxnSpPr>
          <p:cNvPr id="91" name="Straight Arrow Connector 90"/>
          <p:cNvCxnSpPr>
            <a:stCxn id="13" idx="3"/>
          </p:cNvCxnSpPr>
          <p:nvPr/>
        </p:nvCxnSpPr>
        <p:spPr>
          <a:xfrm>
            <a:off x="2542197" y="5071786"/>
            <a:ext cx="505803" cy="1098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H="1">
            <a:off x="9078226" y="5161326"/>
            <a:ext cx="293511" cy="1906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flipH="1">
            <a:off x="9010852" y="4345097"/>
            <a:ext cx="1674304" cy="369332"/>
          </a:xfrm>
          <a:prstGeom prst="rect">
            <a:avLst/>
          </a:prstGeom>
          <a:solidFill>
            <a:srgbClr val="DF978D"/>
          </a:solidFill>
          <a:ln w="28575">
            <a:solidFill>
              <a:schemeClr val="accent5">
                <a:lumMod val="5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panose="020F0502020204030204"/>
                <a:ea typeface="+mn-ea"/>
                <a:cs typeface="+mn-cs"/>
              </a:rPr>
              <a:t>Opportunities</a:t>
            </a:r>
          </a:p>
        </p:txBody>
      </p:sp>
      <p:cxnSp>
        <p:nvCxnSpPr>
          <p:cNvPr id="97" name="Straight Arrow Connector 96"/>
          <p:cNvCxnSpPr/>
          <p:nvPr/>
        </p:nvCxnSpPr>
        <p:spPr>
          <a:xfrm flipH="1">
            <a:off x="8624657" y="4529763"/>
            <a:ext cx="325794" cy="3752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1524001" y="825189"/>
            <a:ext cx="1426673" cy="369332"/>
          </a:xfrm>
          <a:prstGeom prst="rect">
            <a:avLst/>
          </a:prstGeom>
          <a:solidFill>
            <a:schemeClr val="accent4">
              <a:lumMod val="60000"/>
              <a:lumOff val="40000"/>
            </a:schemeClr>
          </a:solidFill>
          <a:ln w="28575">
            <a:solidFill>
              <a:schemeClr val="accent1">
                <a:lumMod val="75000"/>
              </a:schemeClr>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Cross-system</a:t>
            </a:r>
          </a:p>
        </p:txBody>
      </p:sp>
      <p:cxnSp>
        <p:nvCxnSpPr>
          <p:cNvPr id="105" name="Straight Arrow Connector 104"/>
          <p:cNvCxnSpPr>
            <a:stCxn id="7" idx="3"/>
          </p:cNvCxnSpPr>
          <p:nvPr/>
        </p:nvCxnSpPr>
        <p:spPr>
          <a:xfrm>
            <a:off x="2675113" y="1786818"/>
            <a:ext cx="37288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072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ChangeArrowheads="1"/>
          </p:cNvSpPr>
          <p:nvPr>
            <p:ph type="title"/>
          </p:nvPr>
        </p:nvSpPr>
        <p:spPr>
          <a:xfrm>
            <a:off x="598053" y="757381"/>
            <a:ext cx="10515600" cy="789421"/>
          </a:xfrm>
        </p:spPr>
        <p:txBody>
          <a:bodyPr>
            <a:noAutofit/>
          </a:bodyPr>
          <a:lstStyle/>
          <a:p>
            <a:pPr algn="ctr"/>
            <a:r>
              <a:rPr lang="en-US" sz="4000" b="1" dirty="0"/>
              <a:t>Implications for Resiliency-Oriented Practice</a:t>
            </a:r>
          </a:p>
        </p:txBody>
      </p:sp>
      <p:sp>
        <p:nvSpPr>
          <p:cNvPr id="1620995" name="Rectangle 3"/>
          <p:cNvSpPr>
            <a:spLocks noGrp="1" noChangeArrowheads="1"/>
          </p:cNvSpPr>
          <p:nvPr>
            <p:ph sz="half" idx="1"/>
          </p:nvPr>
        </p:nvSpPr>
        <p:spPr>
          <a:xfrm>
            <a:off x="762000" y="1781665"/>
            <a:ext cx="5103091" cy="3924243"/>
          </a:xfrm>
        </p:spPr>
        <p:txBody>
          <a:bodyPr>
            <a:noAutofit/>
          </a:bodyPr>
          <a:lstStyle/>
          <a:p>
            <a:pPr>
              <a:lnSpc>
                <a:spcPct val="100000"/>
              </a:lnSpc>
              <a:spcBef>
                <a:spcPts val="0"/>
              </a:spcBef>
            </a:pPr>
            <a:r>
              <a:rPr lang="en-US" sz="2400" b="1" dirty="0"/>
              <a:t>Change our perceptions</a:t>
            </a:r>
          </a:p>
          <a:p>
            <a:pPr lvl="1">
              <a:lnSpc>
                <a:spcPct val="100000"/>
              </a:lnSpc>
              <a:spcBef>
                <a:spcPts val="0"/>
              </a:spcBef>
            </a:pPr>
            <a:r>
              <a:rPr lang="en-US" sz="2000" dirty="0"/>
              <a:t>Cultural humility</a:t>
            </a:r>
          </a:p>
          <a:p>
            <a:pPr lvl="1">
              <a:lnSpc>
                <a:spcPct val="100000"/>
              </a:lnSpc>
              <a:spcBef>
                <a:spcPts val="0"/>
              </a:spcBef>
            </a:pPr>
            <a:r>
              <a:rPr lang="en-US" sz="2000" dirty="0"/>
              <a:t>Hope and positive expectancy</a:t>
            </a:r>
          </a:p>
          <a:p>
            <a:pPr lvl="1">
              <a:lnSpc>
                <a:spcPct val="100000"/>
              </a:lnSpc>
              <a:spcBef>
                <a:spcPts val="0"/>
              </a:spcBef>
            </a:pPr>
            <a:r>
              <a:rPr lang="en-US" sz="2000" dirty="0"/>
              <a:t>Never give up on youth and families</a:t>
            </a:r>
          </a:p>
          <a:p>
            <a:pPr lvl="1">
              <a:lnSpc>
                <a:spcPct val="100000"/>
              </a:lnSpc>
              <a:spcBef>
                <a:spcPts val="0"/>
              </a:spcBef>
              <a:spcAft>
                <a:spcPts val="600"/>
              </a:spcAft>
            </a:pPr>
            <a:r>
              <a:rPr lang="en-US" sz="2000" dirty="0"/>
              <a:t>Realistic expectations based on abilities</a:t>
            </a:r>
          </a:p>
          <a:p>
            <a:pPr>
              <a:lnSpc>
                <a:spcPct val="100000"/>
              </a:lnSpc>
              <a:spcBef>
                <a:spcPts val="0"/>
              </a:spcBef>
            </a:pPr>
            <a:r>
              <a:rPr lang="en-US" sz="2400" b="1" dirty="0"/>
              <a:t>Change our focus</a:t>
            </a:r>
          </a:p>
          <a:p>
            <a:pPr lvl="1">
              <a:lnSpc>
                <a:spcPct val="100000"/>
              </a:lnSpc>
              <a:spcBef>
                <a:spcPts val="0"/>
              </a:spcBef>
              <a:spcAft>
                <a:spcPts val="600"/>
              </a:spcAft>
            </a:pPr>
            <a:r>
              <a:rPr lang="en-US" sz="2000" dirty="0"/>
              <a:t>Focus on adaptation, functioning, compensatory strengths; abilities; talents</a:t>
            </a:r>
          </a:p>
          <a:p>
            <a:pPr>
              <a:lnSpc>
                <a:spcPct val="100000"/>
              </a:lnSpc>
              <a:spcBef>
                <a:spcPts val="0"/>
              </a:spcBef>
            </a:pPr>
            <a:r>
              <a:rPr lang="en-US" sz="2400" b="1" dirty="0"/>
              <a:t>Change what we offer</a:t>
            </a:r>
          </a:p>
          <a:p>
            <a:pPr lvl="1">
              <a:lnSpc>
                <a:spcPct val="100000"/>
              </a:lnSpc>
              <a:spcBef>
                <a:spcPts val="0"/>
              </a:spcBef>
              <a:spcAft>
                <a:spcPts val="600"/>
              </a:spcAft>
            </a:pPr>
            <a:r>
              <a:rPr lang="en-US" sz="2000" dirty="0"/>
              <a:t>Resources, supports, activities, opportunities, recovery schools</a:t>
            </a:r>
          </a:p>
          <a:p>
            <a:pPr lvl="1">
              <a:lnSpc>
                <a:spcPct val="100000"/>
              </a:lnSpc>
              <a:spcBef>
                <a:spcPts val="0"/>
              </a:spcBef>
              <a:spcAft>
                <a:spcPts val="600"/>
              </a:spcAft>
            </a:pPr>
            <a:r>
              <a:rPr lang="en-US" sz="2000" dirty="0"/>
              <a:t>Integrated treatment approach</a:t>
            </a:r>
          </a:p>
          <a:p>
            <a:pPr>
              <a:lnSpc>
                <a:spcPct val="100000"/>
              </a:lnSpc>
              <a:spcBef>
                <a:spcPts val="0"/>
              </a:spcBef>
              <a:spcAft>
                <a:spcPts val="600"/>
              </a:spcAft>
            </a:pPr>
            <a:endParaRPr lang="en-US" sz="2400" b="1" dirty="0"/>
          </a:p>
        </p:txBody>
      </p:sp>
      <p:sp>
        <p:nvSpPr>
          <p:cNvPr id="2" name="Content Placeholder 1"/>
          <p:cNvSpPr>
            <a:spLocks noGrp="1"/>
          </p:cNvSpPr>
          <p:nvPr>
            <p:ph sz="half" idx="2"/>
          </p:nvPr>
        </p:nvSpPr>
        <p:spPr>
          <a:xfrm>
            <a:off x="6271489" y="1781417"/>
            <a:ext cx="4842164" cy="4402567"/>
          </a:xfrm>
        </p:spPr>
        <p:txBody>
          <a:bodyPr>
            <a:normAutofit fontScale="92500" lnSpcReduction="10000"/>
          </a:bodyPr>
          <a:lstStyle/>
          <a:p>
            <a:pPr>
              <a:lnSpc>
                <a:spcPct val="100000"/>
              </a:lnSpc>
              <a:spcBef>
                <a:spcPts val="0"/>
              </a:spcBef>
            </a:pPr>
            <a:r>
              <a:rPr lang="en-US" sz="2400" b="1" dirty="0"/>
              <a:t>Change how we serve</a:t>
            </a:r>
          </a:p>
          <a:p>
            <a:pPr lvl="1">
              <a:lnSpc>
                <a:spcPct val="100000"/>
              </a:lnSpc>
              <a:spcBef>
                <a:spcPts val="0"/>
              </a:spcBef>
            </a:pPr>
            <a:r>
              <a:rPr lang="en-US" sz="2000" dirty="0"/>
              <a:t>Access: Home and community-based</a:t>
            </a:r>
          </a:p>
          <a:p>
            <a:pPr lvl="1">
              <a:lnSpc>
                <a:spcPct val="100000"/>
              </a:lnSpc>
              <a:spcBef>
                <a:spcPts val="0"/>
              </a:spcBef>
            </a:pPr>
            <a:r>
              <a:rPr lang="en-US" sz="2000" dirty="0"/>
              <a:t>Availability: 24/7</a:t>
            </a:r>
          </a:p>
          <a:p>
            <a:pPr lvl="1">
              <a:lnSpc>
                <a:spcPct val="100000"/>
              </a:lnSpc>
              <a:spcBef>
                <a:spcPts val="0"/>
              </a:spcBef>
              <a:spcAft>
                <a:spcPts val="600"/>
              </a:spcAft>
            </a:pPr>
            <a:r>
              <a:rPr lang="en-US" sz="2000" dirty="0"/>
              <a:t>Responsiveness: services and supports  matched to needs</a:t>
            </a:r>
          </a:p>
          <a:p>
            <a:pPr>
              <a:lnSpc>
                <a:spcPct val="100000"/>
              </a:lnSpc>
              <a:spcBef>
                <a:spcPts val="0"/>
              </a:spcBef>
            </a:pPr>
            <a:r>
              <a:rPr lang="en-US" sz="2400" b="1" dirty="0"/>
              <a:t>Expand who provides the help</a:t>
            </a:r>
          </a:p>
          <a:p>
            <a:pPr lvl="1">
              <a:lnSpc>
                <a:spcPct val="100000"/>
              </a:lnSpc>
              <a:spcBef>
                <a:spcPts val="0"/>
              </a:spcBef>
              <a:spcAft>
                <a:spcPts val="600"/>
              </a:spcAft>
            </a:pPr>
            <a:r>
              <a:rPr lang="en-US" sz="2000" dirty="0"/>
              <a:t>Peers; Informal supports; Mentors;  Faith community; etc.</a:t>
            </a:r>
          </a:p>
          <a:p>
            <a:pPr>
              <a:lnSpc>
                <a:spcPct val="100000"/>
              </a:lnSpc>
              <a:spcBef>
                <a:spcPts val="0"/>
              </a:spcBef>
            </a:pPr>
            <a:r>
              <a:rPr lang="en-US" sz="2400" b="1" dirty="0"/>
              <a:t>Change how we support </a:t>
            </a:r>
          </a:p>
          <a:p>
            <a:pPr lvl="1">
              <a:lnSpc>
                <a:spcPct val="100000"/>
              </a:lnSpc>
              <a:spcBef>
                <a:spcPts val="0"/>
              </a:spcBef>
            </a:pPr>
            <a:r>
              <a:rPr lang="en-US" sz="2000" dirty="0"/>
              <a:t>Validation and valuing</a:t>
            </a:r>
          </a:p>
          <a:p>
            <a:pPr lvl="1">
              <a:lnSpc>
                <a:spcPct val="100000"/>
              </a:lnSpc>
              <a:spcBef>
                <a:spcPts val="0"/>
              </a:spcBef>
            </a:pPr>
            <a:r>
              <a:rPr lang="en-US" sz="2000" dirty="0"/>
              <a:t>System navigation and advocacy</a:t>
            </a:r>
          </a:p>
          <a:p>
            <a:pPr lvl="1">
              <a:lnSpc>
                <a:spcPct val="100000"/>
              </a:lnSpc>
              <a:spcBef>
                <a:spcPts val="0"/>
              </a:spcBef>
            </a:pPr>
            <a:r>
              <a:rPr lang="en-US" sz="2000" dirty="0"/>
              <a:t>Parent peer support</a:t>
            </a:r>
          </a:p>
          <a:p>
            <a:pPr lvl="1">
              <a:lnSpc>
                <a:spcPct val="100000"/>
              </a:lnSpc>
              <a:spcBef>
                <a:spcPts val="0"/>
              </a:spcBef>
            </a:pPr>
            <a:r>
              <a:rPr lang="en-US" sz="2000" dirty="0"/>
              <a:t>Provide ongoing support through recovery mentors/ youth peer support</a:t>
            </a:r>
          </a:p>
          <a:p>
            <a:pPr lvl="1">
              <a:lnSpc>
                <a:spcPct val="100000"/>
              </a:lnSpc>
              <a:spcBef>
                <a:spcPts val="0"/>
              </a:spcBef>
            </a:pPr>
            <a:endParaRPr lang="en-US" sz="2000" dirty="0"/>
          </a:p>
          <a:p>
            <a:pPr lvl="1">
              <a:lnSpc>
                <a:spcPct val="100000"/>
              </a:lnSpc>
              <a:spcBef>
                <a:spcPts val="0"/>
              </a:spcBef>
            </a:pPr>
            <a:endParaRPr lang="en-US" sz="2000" dirty="0"/>
          </a:p>
          <a:p>
            <a:pPr>
              <a:lnSpc>
                <a:spcPct val="100000"/>
              </a:lnSpc>
              <a:spcBef>
                <a:spcPts val="0"/>
              </a:spcBef>
            </a:pPr>
            <a:endParaRPr lang="en-US" sz="2000" dirty="0"/>
          </a:p>
          <a:p>
            <a:pPr lvl="1">
              <a:lnSpc>
                <a:spcPct val="100000"/>
              </a:lnSpc>
              <a:spcBef>
                <a:spcPts val="0"/>
              </a:spcBef>
            </a:pPr>
            <a:endParaRPr lang="en-US" sz="2000" dirty="0"/>
          </a:p>
          <a:p>
            <a:endParaRPr lang="en-US" dirty="0"/>
          </a:p>
        </p:txBody>
      </p:sp>
      <p:sp>
        <p:nvSpPr>
          <p:cNvPr id="87042" name="Slide Number Placeholder 4"/>
          <p:cNvSpPr>
            <a:spLocks noGrp="1"/>
          </p:cNvSpPr>
          <p:nvPr>
            <p:ph type="sldNum" sz="quarter" idx="12"/>
          </p:nvPr>
        </p:nvSpPr>
        <p:spPr>
          <a:noFill/>
        </p:spPr>
        <p:txBody>
          <a:bodyPr>
            <a:normAutofit/>
          </a:bodyPr>
          <a:lstStyle/>
          <a:p>
            <a:fld id="{D3D339BC-AA02-44BE-8B9E-1154297AC00A}" type="slidenum">
              <a:rPr lang="en-US" smtClean="0"/>
              <a:pPr/>
              <a:t>13</a:t>
            </a:fld>
            <a:endParaRPr lang="en-US" dirty="0"/>
          </a:p>
        </p:txBody>
      </p:sp>
    </p:spTree>
    <p:extLst>
      <p:ext uri="{BB962C8B-B14F-4D97-AF65-F5344CB8AC3E}">
        <p14:creationId xmlns:p14="http://schemas.microsoft.com/office/powerpoint/2010/main" val="349405235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Traditional Approaches</a:t>
            </a:r>
          </a:p>
        </p:txBody>
      </p:sp>
      <p:graphicFrame>
        <p:nvGraphicFramePr>
          <p:cNvPr id="5" name="Content Placeholder 4"/>
          <p:cNvGraphicFramePr>
            <a:graphicFrameLocks noGrp="1"/>
          </p:cNvGraphicFramePr>
          <p:nvPr>
            <p:ph sz="half" idx="1"/>
            <p:extLst/>
          </p:nvPr>
        </p:nvGraphicFramePr>
        <p:xfrm>
          <a:off x="1148576" y="1825624"/>
          <a:ext cx="4856820" cy="3607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p:cNvSpPr>
            <a:spLocks noGrp="1"/>
          </p:cNvSpPr>
          <p:nvPr>
            <p:ph sz="half" idx="2"/>
          </p:nvPr>
        </p:nvSpPr>
        <p:spPr/>
        <p:txBody>
          <a:bodyPr>
            <a:normAutofit/>
          </a:bodyPr>
          <a:lstStyle/>
          <a:p>
            <a:pPr marL="0" indent="0" algn="ctr">
              <a:buNone/>
            </a:pPr>
            <a:r>
              <a:rPr lang="en-US" sz="2400" b="1" u="sng" dirty="0"/>
              <a:t>Sequential Treatment</a:t>
            </a:r>
          </a:p>
          <a:p>
            <a:pPr marL="0" indent="0">
              <a:buNone/>
            </a:pPr>
            <a:r>
              <a:rPr lang="en-US" sz="2400" dirty="0"/>
              <a:t>One type of treatment is received first: referred to the next type of treatment: referred to the next type of treatment…</a:t>
            </a:r>
          </a:p>
          <a:p>
            <a:pPr marL="0" indent="0">
              <a:buNone/>
            </a:pPr>
            <a:endParaRPr lang="en-US" sz="2400" dirty="0"/>
          </a:p>
          <a:p>
            <a:pPr marL="0" indent="0">
              <a:buNone/>
            </a:pPr>
            <a:r>
              <a:rPr lang="en-US" sz="2400" dirty="0"/>
              <a:t>The thinking was (is): we can’t address symptoms of (</a:t>
            </a:r>
            <a:r>
              <a:rPr lang="en-US" sz="2400" dirty="0" err="1"/>
              <a:t>AoD</a:t>
            </a:r>
            <a:r>
              <a:rPr lang="en-US" sz="2400" dirty="0"/>
              <a:t>/MH) until these other symptoms are resolved</a:t>
            </a:r>
          </a:p>
          <a:p>
            <a:endParaRPr lang="en-US" dirty="0"/>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Center for Innovative Practices</a:t>
            </a:r>
          </a:p>
        </p:txBody>
      </p:sp>
    </p:spTree>
    <p:extLst>
      <p:ext uri="{BB962C8B-B14F-4D97-AF65-F5344CB8AC3E}">
        <p14:creationId xmlns:p14="http://schemas.microsoft.com/office/powerpoint/2010/main" val="1592766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Traditional Approaches</a:t>
            </a:r>
          </a:p>
        </p:txBody>
      </p:sp>
      <p:sp>
        <p:nvSpPr>
          <p:cNvPr id="3" name="Content Placeholder 2"/>
          <p:cNvSpPr>
            <a:spLocks noGrp="1"/>
          </p:cNvSpPr>
          <p:nvPr>
            <p:ph sz="half" idx="1"/>
          </p:nvPr>
        </p:nvSpPr>
        <p:spPr/>
        <p:txBody>
          <a:bodyPr>
            <a:normAutofit/>
          </a:bodyPr>
          <a:lstStyle/>
          <a:p>
            <a:pPr marL="0" indent="0">
              <a:buNone/>
            </a:pPr>
            <a:r>
              <a:rPr lang="en-US" sz="2400" b="1" u="sng" dirty="0"/>
              <a:t>Parallel Treatment</a:t>
            </a:r>
            <a:endParaRPr lang="en-US" sz="2400" b="1" dirty="0"/>
          </a:p>
          <a:p>
            <a:pPr marL="0" indent="0">
              <a:buNone/>
            </a:pPr>
            <a:r>
              <a:rPr lang="en-US" sz="2400" dirty="0"/>
              <a:t>Treatment of both (or more) types is received simultaneously – but by separate agencies (or by separate providers within a single agency)</a:t>
            </a:r>
          </a:p>
        </p:txBody>
      </p:sp>
      <p:graphicFrame>
        <p:nvGraphicFramePr>
          <p:cNvPr id="5" name="Content Placeholder 4"/>
          <p:cNvGraphicFramePr>
            <a:graphicFrameLocks noGrp="1"/>
          </p:cNvGraphicFramePr>
          <p:nvPr>
            <p:ph sz="half" idx="2"/>
            <p:extLst/>
          </p:nvPr>
        </p:nvGraphicFramePr>
        <p:xfrm>
          <a:off x="6300788" y="2049066"/>
          <a:ext cx="5053012" cy="342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Center for Innovative Practices</a:t>
            </a:r>
          </a:p>
        </p:txBody>
      </p:sp>
    </p:spTree>
    <p:extLst>
      <p:ext uri="{BB962C8B-B14F-4D97-AF65-F5344CB8AC3E}">
        <p14:creationId xmlns:p14="http://schemas.microsoft.com/office/powerpoint/2010/main" val="2978960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8228"/>
            <a:ext cx="10515600" cy="1133737"/>
          </a:xfrm>
        </p:spPr>
        <p:txBody>
          <a:bodyPr/>
          <a:lstStyle/>
          <a:p>
            <a:pPr algn="ctr"/>
            <a:r>
              <a:rPr lang="en-US" dirty="0"/>
              <a:t>Integrated Approach</a:t>
            </a:r>
          </a:p>
        </p:txBody>
      </p:sp>
      <p:sp>
        <p:nvSpPr>
          <p:cNvPr id="3" name="Content Placeholder 2"/>
          <p:cNvSpPr>
            <a:spLocks noGrp="1"/>
          </p:cNvSpPr>
          <p:nvPr>
            <p:ph sz="half" idx="1"/>
          </p:nvPr>
        </p:nvSpPr>
        <p:spPr>
          <a:xfrm>
            <a:off x="1197204" y="1904213"/>
            <a:ext cx="6985262" cy="4421173"/>
          </a:xfrm>
        </p:spPr>
        <p:txBody>
          <a:bodyPr>
            <a:normAutofit fontScale="77500" lnSpcReduction="20000"/>
          </a:bodyPr>
          <a:lstStyle/>
          <a:p>
            <a:pPr>
              <a:buFont typeface="Arial" panose="020B0604020202020204" pitchFamily="34" charset="0"/>
              <a:buChar char="•"/>
            </a:pPr>
            <a:r>
              <a:rPr lang="en-US" sz="2800" dirty="0"/>
              <a:t>One youth, One Assessment, One Treatment Plan</a:t>
            </a:r>
          </a:p>
          <a:p>
            <a:pPr>
              <a:buFont typeface="Arial" panose="020B0604020202020204" pitchFamily="34" charset="0"/>
              <a:buChar char="•"/>
            </a:pPr>
            <a:r>
              <a:rPr lang="en-US" sz="2800" dirty="0"/>
              <a:t>Provided by a single provider or a team of providers within the same program</a:t>
            </a:r>
          </a:p>
          <a:p>
            <a:pPr>
              <a:buFont typeface="Arial" panose="020B0604020202020204" pitchFamily="34" charset="0"/>
              <a:buChar char="•"/>
            </a:pPr>
            <a:r>
              <a:rPr lang="en-US" sz="2800" dirty="0"/>
              <a:t>Both </a:t>
            </a:r>
            <a:r>
              <a:rPr lang="en-US" sz="2800" dirty="0" err="1"/>
              <a:t>AoD</a:t>
            </a:r>
            <a:r>
              <a:rPr lang="en-US" sz="2800" dirty="0"/>
              <a:t> and MH problems are considered ‘primary’ and addressed equally</a:t>
            </a:r>
          </a:p>
          <a:p>
            <a:pPr>
              <a:buFont typeface="Arial" panose="020B0604020202020204" pitchFamily="34" charset="0"/>
              <a:buChar char="•"/>
            </a:pPr>
            <a:r>
              <a:rPr lang="en-US" sz="2800" dirty="0"/>
              <a:t>Integration has been shown to:</a:t>
            </a:r>
          </a:p>
          <a:p>
            <a:pPr lvl="1"/>
            <a:r>
              <a:rPr lang="en-US" sz="2800" dirty="0"/>
              <a:t>Increase retention</a:t>
            </a:r>
          </a:p>
          <a:p>
            <a:pPr lvl="1"/>
            <a:r>
              <a:rPr lang="en-US" sz="2800" dirty="0"/>
              <a:t>Yield more positive outcomes: higher abstinence and fewer MH symptoms</a:t>
            </a:r>
          </a:p>
          <a:p>
            <a:pPr lvl="1"/>
            <a:r>
              <a:rPr lang="en-US" sz="2800" dirty="0"/>
              <a:t>Fewer hospitalization days</a:t>
            </a:r>
          </a:p>
          <a:p>
            <a:pPr lvl="1"/>
            <a:r>
              <a:rPr lang="en-US" sz="2800" dirty="0"/>
              <a:t>Fewer arrests</a:t>
            </a:r>
          </a:p>
          <a:p>
            <a:endParaRPr lang="en-US" sz="2800" dirty="0"/>
          </a:p>
          <a:p>
            <a:pPr marL="0" indent="0">
              <a:buNone/>
            </a:pPr>
            <a:r>
              <a:rPr lang="en-US" sz="1500" dirty="0"/>
              <a:t>SAMHSA: COCE Overview Paper #2; CASA Columbia June 2012</a:t>
            </a:r>
          </a:p>
          <a:p>
            <a:pPr marL="0" indent="0">
              <a:buNone/>
            </a:pPr>
            <a:endParaRPr lang="en-US" sz="900" dirty="0"/>
          </a:p>
        </p:txBody>
      </p:sp>
      <p:graphicFrame>
        <p:nvGraphicFramePr>
          <p:cNvPr id="5" name="Content Placeholder 4"/>
          <p:cNvGraphicFramePr>
            <a:graphicFrameLocks noGrp="1"/>
          </p:cNvGraphicFramePr>
          <p:nvPr>
            <p:ph sz="half" idx="2"/>
            <p:extLst/>
          </p:nvPr>
        </p:nvGraphicFramePr>
        <p:xfrm>
          <a:off x="7183224" y="1772239"/>
          <a:ext cx="5008775" cy="3234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8034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202832"/>
          </a:xfrm>
        </p:spPr>
        <p:txBody>
          <a:bodyPr>
            <a:normAutofit/>
          </a:bodyPr>
          <a:lstStyle/>
          <a:p>
            <a:pPr algn="ctr"/>
            <a:r>
              <a:rPr lang="en-US" sz="4000" dirty="0"/>
              <a:t>Intentional Integration vs. Combined Treatment</a:t>
            </a:r>
          </a:p>
        </p:txBody>
      </p:sp>
      <p:sp>
        <p:nvSpPr>
          <p:cNvPr id="3" name="Content Placeholder 2"/>
          <p:cNvSpPr>
            <a:spLocks noGrp="1"/>
          </p:cNvSpPr>
          <p:nvPr>
            <p:ph idx="1"/>
          </p:nvPr>
        </p:nvSpPr>
        <p:spPr/>
        <p:txBody>
          <a:bodyPr>
            <a:normAutofit/>
          </a:bodyPr>
          <a:lstStyle/>
          <a:p>
            <a:r>
              <a:rPr lang="en-US" sz="2800" dirty="0"/>
              <a:t>Important to differentiate between intentional integrated treatment and combined treatment</a:t>
            </a:r>
          </a:p>
          <a:p>
            <a:r>
              <a:rPr lang="en-US" sz="2800" b="1" dirty="0"/>
              <a:t>Combined treatment</a:t>
            </a:r>
            <a:r>
              <a:rPr lang="en-US" sz="2800" dirty="0"/>
              <a:t>: EBP’s designed for one area of focus (SU; MH; or JJ) are combined together with a secondary focus into one treatment.  </a:t>
            </a:r>
          </a:p>
          <a:p>
            <a:r>
              <a:rPr lang="en-US" sz="2800" b="1" dirty="0"/>
              <a:t>Intentional integrated treatment </a:t>
            </a:r>
            <a:r>
              <a:rPr lang="en-US" sz="2800" dirty="0"/>
              <a:t>addresses the interaction patterns and mutual effects of MH on SU and SU on MH</a:t>
            </a:r>
          </a:p>
          <a:p>
            <a:endParaRPr lang="en-US" dirty="0"/>
          </a:p>
        </p:txBody>
      </p:sp>
    </p:spTree>
    <p:extLst>
      <p:ext uri="{BB962C8B-B14F-4D97-AF65-F5344CB8AC3E}">
        <p14:creationId xmlns:p14="http://schemas.microsoft.com/office/powerpoint/2010/main" val="20495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384D-D17F-4D8E-85DA-28C6BE325C4B}"/>
              </a:ext>
            </a:extLst>
          </p:cNvPr>
          <p:cNvSpPr>
            <a:spLocks noGrp="1"/>
          </p:cNvSpPr>
          <p:nvPr>
            <p:ph type="title"/>
          </p:nvPr>
        </p:nvSpPr>
        <p:spPr/>
        <p:txBody>
          <a:bodyPr/>
          <a:lstStyle/>
          <a:p>
            <a:pPr algn="ctr"/>
            <a:r>
              <a:rPr lang="en-US" dirty="0"/>
              <a:t>Best Practices: Treatment and Supports</a:t>
            </a:r>
          </a:p>
        </p:txBody>
      </p:sp>
      <p:sp>
        <p:nvSpPr>
          <p:cNvPr id="3" name="Text Placeholder 2">
            <a:extLst>
              <a:ext uri="{FF2B5EF4-FFF2-40B4-BE49-F238E27FC236}">
                <a16:creationId xmlns:a16="http://schemas.microsoft.com/office/drawing/2014/main" id="{5905EAE0-40B3-4CE9-AFA5-3CE85FD1450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65437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946452" y="263527"/>
            <a:ext cx="10058400" cy="1450757"/>
          </a:xfrm>
        </p:spPr>
        <p:txBody>
          <a:bodyPr>
            <a:normAutofit/>
          </a:bodyPr>
          <a:lstStyle/>
          <a:p>
            <a:pPr algn="ctr"/>
            <a:r>
              <a:rPr lang="en-US" sz="4400" b="1" dirty="0"/>
              <a:t>Categories of Effective Substance Use Practices (NIDA, 2014)</a:t>
            </a:r>
            <a:endParaRPr lang="en-US" sz="4400" b="1" dirty="0">
              <a:solidFill>
                <a:schemeClr val="tx2"/>
              </a:solidFill>
              <a:latin typeface="TitilliumMaps26L 500 wt"/>
            </a:endParaRPr>
          </a:p>
        </p:txBody>
      </p:sp>
      <p:sp>
        <p:nvSpPr>
          <p:cNvPr id="63492" name="Rectangle 3"/>
          <p:cNvSpPr>
            <a:spLocks noGrp="1" noChangeArrowheads="1"/>
          </p:cNvSpPr>
          <p:nvPr>
            <p:ph idx="1"/>
          </p:nvPr>
        </p:nvSpPr>
        <p:spPr/>
        <p:txBody>
          <a:bodyPr>
            <a:normAutofit/>
          </a:bodyPr>
          <a:lstStyle/>
          <a:p>
            <a:pPr marL="514350" indent="-514350" algn="l">
              <a:buAutoNum type="arabicPeriod"/>
            </a:pPr>
            <a:r>
              <a:rPr lang="en-US" sz="3200" dirty="0">
                <a:solidFill>
                  <a:schemeClr val="bg2">
                    <a:lumMod val="50000"/>
                  </a:schemeClr>
                </a:solidFill>
              </a:rPr>
              <a:t>Behavioral and Cognitive Treatments</a:t>
            </a:r>
          </a:p>
          <a:p>
            <a:pPr marL="514350" indent="-514350" algn="l">
              <a:buAutoNum type="arabicPeriod"/>
            </a:pPr>
            <a:r>
              <a:rPr lang="en-US" sz="3200" dirty="0">
                <a:solidFill>
                  <a:schemeClr val="bg2">
                    <a:lumMod val="50000"/>
                  </a:schemeClr>
                </a:solidFill>
              </a:rPr>
              <a:t>Family Based Treatments</a:t>
            </a:r>
          </a:p>
          <a:p>
            <a:pPr marL="514350" indent="-514350" algn="l">
              <a:buAutoNum type="arabicPeriod"/>
            </a:pPr>
            <a:r>
              <a:rPr lang="en-US" sz="3200" dirty="0">
                <a:solidFill>
                  <a:schemeClr val="bg2">
                    <a:lumMod val="50000"/>
                  </a:schemeClr>
                </a:solidFill>
              </a:rPr>
              <a:t>Recovery Support Services</a:t>
            </a:r>
          </a:p>
          <a:p>
            <a:pPr marL="514350" indent="-514350" algn="l">
              <a:buAutoNum type="arabicPeriod"/>
            </a:pPr>
            <a:r>
              <a:rPr lang="en-US" sz="3200" dirty="0">
                <a:solidFill>
                  <a:schemeClr val="bg2">
                    <a:lumMod val="50000"/>
                  </a:schemeClr>
                </a:solidFill>
              </a:rPr>
              <a:t>Addiction Medications</a:t>
            </a:r>
          </a:p>
        </p:txBody>
      </p:sp>
      <p:sp>
        <p:nvSpPr>
          <p:cNvPr id="63490" name="Slide Number Placeholder 3"/>
          <p:cNvSpPr>
            <a:spLocks noGrp="1"/>
          </p:cNvSpPr>
          <p:nvPr>
            <p:ph type="sldNum" sz="quarter" idx="12"/>
          </p:nvPr>
        </p:nvSpPr>
        <p:spPr>
          <a:noFill/>
        </p:spPr>
        <p:txBody>
          <a:bodyPr>
            <a:norm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7C17FA5-539B-4273-9F1F-E490935AD8EF}"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6507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1ABC5-7E66-4BDF-A4B5-E8E44E3D3954}"/>
              </a:ext>
            </a:extLst>
          </p:cNvPr>
          <p:cNvSpPr>
            <a:spLocks noGrp="1"/>
          </p:cNvSpPr>
          <p:nvPr>
            <p:ph type="title"/>
          </p:nvPr>
        </p:nvSpPr>
        <p:spPr>
          <a:xfrm>
            <a:off x="367646" y="443060"/>
            <a:ext cx="11321592" cy="716437"/>
          </a:xfrm>
        </p:spPr>
        <p:txBody>
          <a:bodyPr>
            <a:normAutofit/>
          </a:bodyPr>
          <a:lstStyle/>
          <a:p>
            <a:pPr algn="ctr">
              <a:lnSpc>
                <a:spcPct val="100000"/>
              </a:lnSpc>
            </a:pPr>
            <a:r>
              <a:rPr lang="en-US" sz="3600" b="1" dirty="0"/>
              <a:t>Racism and Social Inequity are a Public Health Crisis</a:t>
            </a:r>
            <a:endParaRPr lang="en-US" sz="3100" b="1" i="1" dirty="0"/>
          </a:p>
        </p:txBody>
      </p:sp>
      <p:sp>
        <p:nvSpPr>
          <p:cNvPr id="3" name="Content Placeholder 2">
            <a:extLst>
              <a:ext uri="{FF2B5EF4-FFF2-40B4-BE49-F238E27FC236}">
                <a16:creationId xmlns:a16="http://schemas.microsoft.com/office/drawing/2014/main" id="{B6407DAE-13B5-48B9-BE1C-A5468DB3847D}"/>
              </a:ext>
            </a:extLst>
          </p:cNvPr>
          <p:cNvSpPr>
            <a:spLocks noGrp="1"/>
          </p:cNvSpPr>
          <p:nvPr>
            <p:ph idx="1"/>
          </p:nvPr>
        </p:nvSpPr>
        <p:spPr>
          <a:xfrm>
            <a:off x="1093508" y="1300899"/>
            <a:ext cx="10209229" cy="4666268"/>
          </a:xfrm>
        </p:spPr>
        <p:txBody>
          <a:bodyPr>
            <a:noAutofit/>
          </a:bodyPr>
          <a:lstStyle/>
          <a:p>
            <a:pPr marL="0" indent="0">
              <a:buNone/>
            </a:pPr>
            <a:r>
              <a:rPr lang="en-US" b="1" dirty="0"/>
              <a:t>“</a:t>
            </a:r>
            <a:r>
              <a:rPr lang="en-US" b="1" i="1" dirty="0"/>
              <a:t>Hate, it has caused a lot of problems in the world, but has not solved one yet.</a:t>
            </a:r>
            <a:r>
              <a:rPr lang="en-US" b="1" dirty="0"/>
              <a:t>” Maya Angelou</a:t>
            </a:r>
          </a:p>
          <a:p>
            <a:pPr>
              <a:buFont typeface="Arial" panose="020B0604020202020204" pitchFamily="34" charset="0"/>
              <a:buChar char="•"/>
            </a:pPr>
            <a:r>
              <a:rPr lang="en-US" sz="2200" dirty="0"/>
              <a:t>As a driving force of the social determinants of health, racism causes persistent discrimination influencing many areas of life, including healthcare, housing, education, employment, and criminal justice (OACBHA, 2020).</a:t>
            </a:r>
          </a:p>
          <a:p>
            <a:pPr>
              <a:buFont typeface="Arial" panose="020B0604020202020204" pitchFamily="34" charset="0"/>
              <a:buChar char="•"/>
            </a:pPr>
            <a:r>
              <a:rPr lang="en-US" sz="2200" dirty="0"/>
              <a:t>Communities of color, people of low social economic status, and individuals who have disabilities, are more likely to experience poor health outcomes as a consequence of these social determinants and related health inequities (OACBHA). </a:t>
            </a:r>
          </a:p>
          <a:p>
            <a:pPr>
              <a:buFont typeface="Arial" panose="020B0604020202020204" pitchFamily="34" charset="0"/>
              <a:buChar char="•"/>
            </a:pPr>
            <a:r>
              <a:rPr lang="en-US" sz="2200" dirty="0"/>
              <a:t>These differences are compounded by: </a:t>
            </a:r>
          </a:p>
          <a:p>
            <a:pPr lvl="1">
              <a:buFont typeface="Arial" panose="020B0604020202020204" pitchFamily="34" charset="0"/>
              <a:buChar char="•"/>
            </a:pPr>
            <a:r>
              <a:rPr lang="en-US" sz="2100" dirty="0"/>
              <a:t>Increased exposure to trauma and polyvictimization for Latinx and Black adolescents (Lopez et al. 2017); </a:t>
            </a:r>
          </a:p>
          <a:p>
            <a:pPr lvl="1">
              <a:buFont typeface="Arial" panose="020B0604020202020204" pitchFamily="34" charset="0"/>
              <a:buChar char="•"/>
            </a:pPr>
            <a:r>
              <a:rPr lang="en-US" sz="2100" dirty="0"/>
              <a:t>Decreased access and utilization of substance use and mental health services for racial and ethnic minorities (SAMHSA, 2020; Alegria et al, 2011; </a:t>
            </a:r>
            <a:r>
              <a:rPr lang="en-US" sz="2100" dirty="0" err="1"/>
              <a:t>Heflinger</a:t>
            </a:r>
            <a:r>
              <a:rPr lang="en-US" sz="2100" dirty="0"/>
              <a:t> et al., 2006); and</a:t>
            </a:r>
          </a:p>
          <a:p>
            <a:pPr lvl="1">
              <a:buFont typeface="Arial" panose="020B0604020202020204" pitchFamily="34" charset="0"/>
              <a:buChar char="•"/>
            </a:pPr>
            <a:r>
              <a:rPr lang="en-US" sz="2100" dirty="0"/>
              <a:t>Disproportionately high percentage of Blacks and Latinos adversely affected by COVID-19 (Kaiser Family Foundation, 2020; CDC, 2020)</a:t>
            </a:r>
          </a:p>
        </p:txBody>
      </p:sp>
    </p:spTree>
    <p:extLst>
      <p:ext uri="{BB962C8B-B14F-4D97-AF65-F5344CB8AC3E}">
        <p14:creationId xmlns:p14="http://schemas.microsoft.com/office/powerpoint/2010/main" val="3733181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p:txBody>
          <a:bodyPr>
            <a:normAutofit/>
          </a:bodyPr>
          <a:lstStyle/>
          <a:p>
            <a:pPr algn="ctr"/>
            <a:r>
              <a:rPr lang="en-US" dirty="0"/>
              <a:t>Behavior and Cognitive Treatments</a:t>
            </a:r>
            <a:endParaRPr lang="en-US" dirty="0">
              <a:solidFill>
                <a:schemeClr val="tx2"/>
              </a:solidFill>
              <a:latin typeface="TitilliumMaps26L 500 wt"/>
            </a:endParaRPr>
          </a:p>
        </p:txBody>
      </p:sp>
      <p:sp>
        <p:nvSpPr>
          <p:cNvPr id="63492" name="Rectangle 3"/>
          <p:cNvSpPr>
            <a:spLocks noGrp="1" noChangeArrowheads="1"/>
          </p:cNvSpPr>
          <p:nvPr>
            <p:ph idx="1"/>
          </p:nvPr>
        </p:nvSpPr>
        <p:spPr>
          <a:noFill/>
        </p:spPr>
        <p:txBody>
          <a:bodyPr>
            <a:normAutofit/>
          </a:bodyPr>
          <a:lstStyle/>
          <a:p>
            <a:pPr lvl="0">
              <a:buFont typeface="Arial" panose="020B0604020202020204" pitchFamily="34" charset="0"/>
              <a:buChar char="•"/>
            </a:pPr>
            <a:r>
              <a:rPr lang="en-US" sz="3200" dirty="0">
                <a:solidFill>
                  <a:schemeClr val="bg2">
                    <a:lumMod val="50000"/>
                  </a:schemeClr>
                </a:solidFill>
              </a:rPr>
              <a:t> Adolescent Community Reinforcement Approach</a:t>
            </a:r>
          </a:p>
          <a:p>
            <a:pPr lvl="0">
              <a:buFont typeface="Arial" panose="020B0604020202020204" pitchFamily="34" charset="0"/>
              <a:buChar char="•"/>
            </a:pPr>
            <a:r>
              <a:rPr lang="en-US" sz="3200" dirty="0">
                <a:solidFill>
                  <a:schemeClr val="bg2">
                    <a:lumMod val="50000"/>
                  </a:schemeClr>
                </a:solidFill>
              </a:rPr>
              <a:t> Contingency Management</a:t>
            </a:r>
          </a:p>
          <a:p>
            <a:pPr lvl="0">
              <a:buFont typeface="Arial" panose="020B0604020202020204" pitchFamily="34" charset="0"/>
              <a:buChar char="•"/>
            </a:pPr>
            <a:r>
              <a:rPr lang="en-US" sz="3200" dirty="0">
                <a:solidFill>
                  <a:schemeClr val="bg2">
                    <a:lumMod val="50000"/>
                  </a:schemeClr>
                </a:solidFill>
              </a:rPr>
              <a:t> Cognitive Behavior Therapy</a:t>
            </a:r>
          </a:p>
          <a:p>
            <a:pPr lvl="0">
              <a:buFont typeface="Arial" panose="020B0604020202020204" pitchFamily="34" charset="0"/>
              <a:buChar char="•"/>
            </a:pPr>
            <a:r>
              <a:rPr lang="en-US" sz="3200" dirty="0">
                <a:solidFill>
                  <a:schemeClr val="bg2">
                    <a:lumMod val="50000"/>
                  </a:schemeClr>
                </a:solidFill>
              </a:rPr>
              <a:t> Motivational Enhancement Therapy</a:t>
            </a:r>
          </a:p>
          <a:p>
            <a:pPr lvl="0">
              <a:buFont typeface="Arial" panose="020B0604020202020204" pitchFamily="34" charset="0"/>
              <a:buChar char="•"/>
            </a:pPr>
            <a:r>
              <a:rPr lang="en-US" sz="3200" dirty="0">
                <a:solidFill>
                  <a:schemeClr val="bg2">
                    <a:lumMod val="50000"/>
                  </a:schemeClr>
                </a:solidFill>
              </a:rPr>
              <a:t> Seven Challenges </a:t>
            </a:r>
          </a:p>
        </p:txBody>
      </p:sp>
      <p:sp>
        <p:nvSpPr>
          <p:cNvPr id="63490" name="Slide Number Placeholder 3"/>
          <p:cNvSpPr>
            <a:spLocks noGrp="1"/>
          </p:cNvSpPr>
          <p:nvPr>
            <p:ph type="sldNum" sz="quarter" idx="12"/>
          </p:nvPr>
        </p:nvSpPr>
        <p:spPr>
          <a:noFill/>
        </p:spPr>
        <p:txBody>
          <a:bodyPr>
            <a:norm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7C17FA5-539B-4273-9F1F-E490935AD8EF}"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1423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1886931" y="1069549"/>
            <a:ext cx="8229600" cy="677945"/>
          </a:xfrm>
        </p:spPr>
        <p:txBody>
          <a:bodyPr>
            <a:noAutofit/>
          </a:bodyPr>
          <a:lstStyle/>
          <a:p>
            <a:pPr lvl="0" algn="ctr"/>
            <a:r>
              <a:rPr lang="en-US" sz="4000" dirty="0"/>
              <a:t>Adolescent-Community Reinforcement Approach (Godley; Dennis; </a:t>
            </a:r>
            <a:r>
              <a:rPr lang="en-US" sz="4000" dirty="0" err="1"/>
              <a:t>Azrin</a:t>
            </a:r>
            <a:r>
              <a:rPr lang="en-US" sz="4000" dirty="0"/>
              <a:t>)</a:t>
            </a:r>
          </a:p>
        </p:txBody>
      </p:sp>
      <p:sp>
        <p:nvSpPr>
          <p:cNvPr id="63492" name="Rectangle 3"/>
          <p:cNvSpPr>
            <a:spLocks noGrp="1" noChangeArrowheads="1"/>
          </p:cNvSpPr>
          <p:nvPr>
            <p:ph idx="1"/>
          </p:nvPr>
        </p:nvSpPr>
        <p:spPr>
          <a:xfrm>
            <a:off x="1401450" y="1897374"/>
            <a:ext cx="9200561" cy="4419600"/>
          </a:xfrm>
        </p:spPr>
        <p:txBody>
          <a:bodyPr>
            <a:noAutofit/>
          </a:bodyPr>
          <a:lstStyle/>
          <a:p>
            <a:pPr lvl="0">
              <a:buFont typeface="Arial" panose="020B0604020202020204" pitchFamily="34" charset="0"/>
              <a:buChar char="•"/>
            </a:pPr>
            <a:r>
              <a:rPr lang="en-US" sz="2400" dirty="0"/>
              <a:t> A-CRA seeks to  increase the family, social, and educational/vocational reinforcers to support recovery.</a:t>
            </a:r>
          </a:p>
          <a:p>
            <a:pPr>
              <a:buFont typeface="Arial" panose="020B0604020202020204" pitchFamily="34" charset="0"/>
              <a:buChar char="•"/>
            </a:pPr>
            <a:r>
              <a:rPr lang="en-US" sz="2400" dirty="0"/>
              <a:t> Functional analysis of substance use and of prosocial behavior</a:t>
            </a:r>
          </a:p>
          <a:p>
            <a:pPr>
              <a:buFont typeface="Arial" panose="020B0604020202020204" pitchFamily="34" charset="0"/>
              <a:buChar char="•"/>
            </a:pPr>
            <a:r>
              <a:rPr lang="en-US" sz="2400" dirty="0"/>
              <a:t> Skill training in using problem-solving skills, effective communication skills, and prosocial skills</a:t>
            </a:r>
          </a:p>
          <a:p>
            <a:pPr>
              <a:buFont typeface="Arial" panose="020B0604020202020204" pitchFamily="34" charset="0"/>
              <a:buChar char="•"/>
            </a:pPr>
            <a:r>
              <a:rPr lang="en-US" sz="2400" dirty="0"/>
              <a:t> Emphasizing developing prosocial behaviors to replace activities related to substance use.</a:t>
            </a:r>
          </a:p>
        </p:txBody>
      </p:sp>
      <p:sp>
        <p:nvSpPr>
          <p:cNvPr id="63490" name="Slide Number Placeholder 3"/>
          <p:cNvSpPr>
            <a:spLocks noGrp="1"/>
          </p:cNvSpPr>
          <p:nvPr>
            <p:ph type="sldNum" sz="quarter" idx="12"/>
          </p:nvPr>
        </p:nvSpPr>
        <p:spPr>
          <a:noFill/>
        </p:spPr>
        <p:txBody>
          <a:bodyPr>
            <a:norm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7C17FA5-539B-4273-9F1F-E490935AD8EF}"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0426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7358" y="617455"/>
            <a:ext cx="7010400" cy="911258"/>
          </a:xfrm>
        </p:spPr>
        <p:txBody>
          <a:bodyPr>
            <a:normAutofit/>
          </a:bodyPr>
          <a:lstStyle/>
          <a:p>
            <a:pPr algn="ctr"/>
            <a:r>
              <a:rPr lang="en-US" sz="4000" dirty="0"/>
              <a:t>Contingency Management</a:t>
            </a:r>
          </a:p>
        </p:txBody>
      </p:sp>
      <p:sp>
        <p:nvSpPr>
          <p:cNvPr id="3" name="Content Placeholder 2"/>
          <p:cNvSpPr>
            <a:spLocks noGrp="1"/>
          </p:cNvSpPr>
          <p:nvPr>
            <p:ph idx="1"/>
          </p:nvPr>
        </p:nvSpPr>
        <p:spPr>
          <a:xfrm>
            <a:off x="1552280" y="2017336"/>
            <a:ext cx="9087440" cy="4223209"/>
          </a:xfrm>
        </p:spPr>
        <p:txBody>
          <a:bodyPr>
            <a:normAutofit/>
          </a:bodyPr>
          <a:lstStyle/>
          <a:p>
            <a:pPr>
              <a:buFont typeface="Arial" panose="020B0604020202020204" pitchFamily="34" charset="0"/>
              <a:buChar char="•"/>
            </a:pPr>
            <a:r>
              <a:rPr lang="en-US" sz="2400" dirty="0"/>
              <a:t> Treatment approach based in behavioral and cognitive-behavioral therapy that includes</a:t>
            </a:r>
          </a:p>
          <a:p>
            <a:pPr lvl="1">
              <a:buFont typeface="Arial" panose="020B0604020202020204" pitchFamily="34" charset="0"/>
              <a:buChar char="•"/>
            </a:pPr>
            <a:r>
              <a:rPr lang="en-US" sz="2400" dirty="0"/>
              <a:t>Uses a functional analysis of substance use triggers</a:t>
            </a:r>
          </a:p>
          <a:p>
            <a:pPr lvl="1">
              <a:buFont typeface="Arial" panose="020B0604020202020204" pitchFamily="34" charset="0"/>
              <a:buChar char="•"/>
            </a:pPr>
            <a:r>
              <a:rPr lang="en-US" sz="2400" dirty="0"/>
              <a:t>Utilizes decisional balancing (pros and cons of use)</a:t>
            </a:r>
          </a:p>
          <a:p>
            <a:pPr lvl="1">
              <a:buFont typeface="Arial" panose="020B0604020202020204" pitchFamily="34" charset="0"/>
              <a:buChar char="•"/>
            </a:pPr>
            <a:r>
              <a:rPr lang="en-US" sz="2400" dirty="0"/>
              <a:t>CBT and drug refusal skills training</a:t>
            </a:r>
          </a:p>
          <a:p>
            <a:pPr lvl="1">
              <a:buFont typeface="Arial" panose="020B0604020202020204" pitchFamily="34" charset="0"/>
              <a:buChar char="•"/>
            </a:pPr>
            <a:r>
              <a:rPr lang="en-US" sz="2400" dirty="0"/>
              <a:t>Reward system implemented</a:t>
            </a:r>
          </a:p>
          <a:p>
            <a:pPr lvl="1">
              <a:buFont typeface="Arial" panose="020B0604020202020204" pitchFamily="34" charset="0"/>
              <a:buChar char="•"/>
            </a:pPr>
            <a:r>
              <a:rPr lang="en-US" sz="2400" dirty="0"/>
              <a:t>Involves tracking of substance use with contingencies applied</a:t>
            </a:r>
          </a:p>
          <a:p>
            <a:pPr marL="0" indent="0">
              <a:buNone/>
            </a:pPr>
            <a:endParaRPr lang="en-US" sz="2400" dirty="0"/>
          </a:p>
          <a:p>
            <a:endParaRPr lang="en-US" dirty="0"/>
          </a:p>
        </p:txBody>
      </p:sp>
      <p:sp>
        <p:nvSpPr>
          <p:cNvPr id="4" name="Slide Number Placeholder 3"/>
          <p:cNvSpPr>
            <a:spLocks noGrp="1"/>
          </p:cNvSpPr>
          <p:nvPr>
            <p:ph type="sldNum" sz="quarter" idx="12"/>
          </p:nvPr>
        </p:nvSpPr>
        <p:spPr/>
        <p:txBody>
          <a:bodyPr>
            <a:norm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94F37B-B837-4481-8080-70D9F2A0FAD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008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p:txBody>
          <a:bodyPr>
            <a:normAutofit/>
          </a:bodyPr>
          <a:lstStyle/>
          <a:p>
            <a:pPr algn="ctr"/>
            <a:r>
              <a:rPr lang="en-US" sz="4400" b="1" dirty="0"/>
              <a:t>Family-Based Treatments (NIDA, 2014)</a:t>
            </a:r>
            <a:endParaRPr lang="en-US" sz="4400" b="1" dirty="0">
              <a:solidFill>
                <a:schemeClr val="tx2"/>
              </a:solidFill>
              <a:latin typeface="TitilliumMaps26L 500 wt"/>
            </a:endParaRPr>
          </a:p>
        </p:txBody>
      </p:sp>
      <p:sp>
        <p:nvSpPr>
          <p:cNvPr id="63492" name="Rectangle 3"/>
          <p:cNvSpPr>
            <a:spLocks noGrp="1" noChangeArrowheads="1"/>
          </p:cNvSpPr>
          <p:nvPr>
            <p:ph idx="1"/>
          </p:nvPr>
        </p:nvSpPr>
        <p:spPr>
          <a:xfrm>
            <a:off x="1762812" y="1845734"/>
            <a:ext cx="8719794" cy="4023360"/>
          </a:xfrm>
          <a:noFill/>
        </p:spPr>
        <p:txBody>
          <a:bodyPr>
            <a:noAutofit/>
          </a:bodyPr>
          <a:lstStyle/>
          <a:p>
            <a:pPr marL="457200" lvl="0" indent="-457200">
              <a:buFont typeface="Arial" panose="020B0604020202020204" pitchFamily="34" charset="0"/>
              <a:buChar char="•"/>
            </a:pPr>
            <a:r>
              <a:rPr lang="en-US" sz="2800" dirty="0">
                <a:solidFill>
                  <a:schemeClr val="bg2">
                    <a:lumMod val="25000"/>
                  </a:schemeClr>
                </a:solidFill>
              </a:rPr>
              <a:t>Brief Strategic Family Therapy</a:t>
            </a:r>
          </a:p>
          <a:p>
            <a:pPr marL="457200" lvl="0" indent="-457200">
              <a:buFont typeface="Arial" panose="020B0604020202020204" pitchFamily="34" charset="0"/>
              <a:buChar char="•"/>
            </a:pPr>
            <a:r>
              <a:rPr lang="en-US" sz="2800" dirty="0">
                <a:solidFill>
                  <a:schemeClr val="bg2">
                    <a:lumMod val="25000"/>
                  </a:schemeClr>
                </a:solidFill>
              </a:rPr>
              <a:t>Family Behavior Therapy</a:t>
            </a:r>
          </a:p>
          <a:p>
            <a:pPr marL="457200" lvl="0" indent="-457200">
              <a:buFont typeface="Arial" panose="020B0604020202020204" pitchFamily="34" charset="0"/>
              <a:buChar char="•"/>
            </a:pPr>
            <a:r>
              <a:rPr lang="en-US" sz="2800" dirty="0">
                <a:solidFill>
                  <a:schemeClr val="bg2">
                    <a:lumMod val="25000"/>
                  </a:schemeClr>
                </a:solidFill>
              </a:rPr>
              <a:t>Family Support Network</a:t>
            </a:r>
          </a:p>
          <a:p>
            <a:pPr marL="457200" lvl="0" indent="-457200">
              <a:buFont typeface="Arial" panose="020B0604020202020204" pitchFamily="34" charset="0"/>
              <a:buChar char="•"/>
            </a:pPr>
            <a:r>
              <a:rPr lang="en-US" sz="2800" dirty="0">
                <a:solidFill>
                  <a:schemeClr val="bg2">
                    <a:lumMod val="25000"/>
                  </a:schemeClr>
                </a:solidFill>
              </a:rPr>
              <a:t>Functional Family Therapy-CM</a:t>
            </a:r>
          </a:p>
          <a:p>
            <a:pPr marL="457200" lvl="0" indent="-457200">
              <a:buFont typeface="Arial" panose="020B0604020202020204" pitchFamily="34" charset="0"/>
              <a:buChar char="•"/>
            </a:pPr>
            <a:r>
              <a:rPr lang="en-US" sz="2800" dirty="0">
                <a:solidFill>
                  <a:schemeClr val="bg2">
                    <a:lumMod val="25000"/>
                  </a:schemeClr>
                </a:solidFill>
              </a:rPr>
              <a:t>Multidimensional Family Therapy (MDFT)</a:t>
            </a:r>
          </a:p>
          <a:p>
            <a:pPr marL="457200" lvl="0" indent="-457200">
              <a:buFont typeface="Arial" panose="020B0604020202020204" pitchFamily="34" charset="0"/>
              <a:buChar char="•"/>
            </a:pPr>
            <a:r>
              <a:rPr lang="en-US" sz="2800" dirty="0">
                <a:solidFill>
                  <a:schemeClr val="bg2">
                    <a:lumMod val="25000"/>
                  </a:schemeClr>
                </a:solidFill>
              </a:rPr>
              <a:t>Multisystemic Therapy-SU</a:t>
            </a:r>
          </a:p>
        </p:txBody>
      </p:sp>
      <p:sp>
        <p:nvSpPr>
          <p:cNvPr id="63490" name="Slide Number Placeholder 3"/>
          <p:cNvSpPr>
            <a:spLocks noGrp="1"/>
          </p:cNvSpPr>
          <p:nvPr>
            <p:ph type="sldNum" sz="quarter" idx="12"/>
          </p:nvPr>
        </p:nvSpPr>
        <p:spPr>
          <a:noFill/>
        </p:spPr>
        <p:txBody>
          <a:bodyPr>
            <a:norm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7C17FA5-539B-4273-9F1F-E490935AD8EF}"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3414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p:txBody>
          <a:bodyPr>
            <a:normAutofit/>
          </a:bodyPr>
          <a:lstStyle/>
          <a:p>
            <a:pPr algn="ctr"/>
            <a:r>
              <a:rPr lang="en-US" dirty="0"/>
              <a:t>Recovery Support Services</a:t>
            </a:r>
            <a:endParaRPr lang="en-US" dirty="0">
              <a:solidFill>
                <a:schemeClr val="tx2"/>
              </a:solidFill>
              <a:latin typeface="TitilliumMaps26L 500 wt"/>
            </a:endParaRPr>
          </a:p>
        </p:txBody>
      </p:sp>
      <p:sp>
        <p:nvSpPr>
          <p:cNvPr id="63492" name="Rectangle 3"/>
          <p:cNvSpPr>
            <a:spLocks noGrp="1" noChangeArrowheads="1"/>
          </p:cNvSpPr>
          <p:nvPr>
            <p:ph idx="1"/>
          </p:nvPr>
        </p:nvSpPr>
        <p:spPr>
          <a:xfrm>
            <a:off x="1564848" y="1845734"/>
            <a:ext cx="9285403" cy="4023360"/>
          </a:xfrm>
        </p:spPr>
        <p:txBody>
          <a:bodyPr/>
          <a:lstStyle/>
          <a:p>
            <a:pPr>
              <a:buFont typeface="Arial" panose="020B0604020202020204" pitchFamily="34" charset="0"/>
              <a:buChar char="•"/>
            </a:pPr>
            <a:r>
              <a:rPr lang="en-US" sz="2800" dirty="0"/>
              <a:t> Intended to reinforce gains made in treatment and improve quality of life</a:t>
            </a:r>
          </a:p>
          <a:p>
            <a:pPr lvl="0">
              <a:buFont typeface="Arial" panose="020B0604020202020204" pitchFamily="34" charset="0"/>
              <a:buChar char="•"/>
            </a:pPr>
            <a:r>
              <a:rPr lang="en-US" sz="2800" dirty="0"/>
              <a:t> Assertive Continuing Care</a:t>
            </a:r>
          </a:p>
          <a:p>
            <a:pPr lvl="0">
              <a:buFont typeface="Arial" panose="020B0604020202020204" pitchFamily="34" charset="0"/>
              <a:buChar char="•"/>
            </a:pPr>
            <a:r>
              <a:rPr lang="en-US" sz="2800" dirty="0"/>
              <a:t> Mutual Help Groups</a:t>
            </a:r>
          </a:p>
          <a:p>
            <a:pPr lvl="0">
              <a:buFont typeface="Arial" panose="020B0604020202020204" pitchFamily="34" charset="0"/>
              <a:buChar char="•"/>
            </a:pPr>
            <a:r>
              <a:rPr lang="en-US" sz="2800" dirty="0"/>
              <a:t> Peer Recovery Support Services</a:t>
            </a:r>
          </a:p>
          <a:p>
            <a:pPr lvl="0">
              <a:buFont typeface="Arial" panose="020B0604020202020204" pitchFamily="34" charset="0"/>
              <a:buChar char="•"/>
            </a:pPr>
            <a:r>
              <a:rPr lang="en-US" sz="2800" dirty="0"/>
              <a:t> Recovery High Schools</a:t>
            </a:r>
          </a:p>
          <a:p>
            <a:pPr>
              <a:buFont typeface="Arial" panose="020B0604020202020204" pitchFamily="34" charset="0"/>
              <a:buChar char="•"/>
            </a:pPr>
            <a:r>
              <a:rPr lang="en-US" sz="2800" i="1" dirty="0"/>
              <a:t> High Fidelity Wraparound (HFWA)</a:t>
            </a:r>
          </a:p>
          <a:p>
            <a:pPr lvl="0"/>
            <a:endParaRPr lang="en-US" sz="2400" dirty="0"/>
          </a:p>
        </p:txBody>
      </p:sp>
      <p:sp>
        <p:nvSpPr>
          <p:cNvPr id="63490" name="Slide Number Placeholder 3"/>
          <p:cNvSpPr>
            <a:spLocks noGrp="1"/>
          </p:cNvSpPr>
          <p:nvPr>
            <p:ph type="sldNum" sz="quarter" idx="12"/>
          </p:nvPr>
        </p:nvSpPr>
        <p:spPr>
          <a:noFill/>
        </p:spPr>
        <p:txBody>
          <a:bodyPr>
            <a:norm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7C17FA5-539B-4273-9F1F-E490935AD8EF}"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001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06527"/>
          </a:xfrm>
        </p:spPr>
        <p:txBody>
          <a:bodyPr>
            <a:normAutofit/>
          </a:bodyPr>
          <a:lstStyle/>
          <a:p>
            <a:pPr algn="ctr"/>
            <a:r>
              <a:rPr lang="en-US" sz="4400" dirty="0"/>
              <a:t>Integrated MH and SU Models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Programs that were designed specifically for youth diagnosed and referred for treatment for co-occurring mental health and substance use disorders are limited. </a:t>
            </a:r>
          </a:p>
          <a:p>
            <a:pPr>
              <a:buFont typeface="Arial" panose="020B0604020202020204" pitchFamily="34" charset="0"/>
              <a:buChar char="•"/>
            </a:pPr>
            <a:r>
              <a:rPr lang="en-US" sz="2800" dirty="0"/>
              <a:t>Two promising approaches for youth with Co-Occurring Disorders (COD) have been developed and piloted the Family Integrated Transitions (FIT) model and the Integrated Co-Occurring Treatment (ICT) model. </a:t>
            </a:r>
          </a:p>
          <a:p>
            <a:pPr>
              <a:buFont typeface="Arial" panose="020B0604020202020204" pitchFamily="34" charset="0"/>
              <a:buChar char="•"/>
            </a:pPr>
            <a:endParaRPr lang="en-US" sz="2800" dirty="0"/>
          </a:p>
          <a:p>
            <a:endParaRPr lang="en-US" dirty="0"/>
          </a:p>
        </p:txBody>
      </p:sp>
    </p:spTree>
    <p:extLst>
      <p:ext uri="{BB962C8B-B14F-4D97-AF65-F5344CB8AC3E}">
        <p14:creationId xmlns:p14="http://schemas.microsoft.com/office/powerpoint/2010/main" val="4105490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pPr algn="ctr"/>
            <a:r>
              <a:rPr lang="en-US" sz="4400" dirty="0"/>
              <a:t>Family Integrated Transitions (FIT)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FIT is designed for juvenile offenders with co-occurring disorders and is primarily comprised of three evidenced-based programs </a:t>
            </a:r>
          </a:p>
          <a:p>
            <a:pPr>
              <a:buFont typeface="Arial" panose="020B0604020202020204" pitchFamily="34" charset="0"/>
              <a:buChar char="•"/>
            </a:pPr>
            <a:r>
              <a:rPr lang="en-US" sz="2800" dirty="0"/>
              <a:t>Combinational approach: (Multisystemic Therapy, dialectical behavior therapy, and motivational enhancement), plus a parent skills training module, (</a:t>
            </a:r>
            <a:r>
              <a:rPr lang="en-US" sz="2800" dirty="0" err="1"/>
              <a:t>Trupin</a:t>
            </a:r>
            <a:r>
              <a:rPr lang="en-US" sz="2800" dirty="0"/>
              <a:t>, Kerns, Cusworth, Walker, </a:t>
            </a:r>
            <a:r>
              <a:rPr lang="en-US" sz="2800" dirty="0" err="1"/>
              <a:t>DeRobertis</a:t>
            </a:r>
            <a:r>
              <a:rPr lang="en-US" sz="2800" dirty="0"/>
              <a:t>, &amp; Stewart, D.G.2011).</a:t>
            </a:r>
          </a:p>
          <a:p>
            <a:endParaRPr lang="en-US" dirty="0"/>
          </a:p>
        </p:txBody>
      </p:sp>
    </p:spTree>
    <p:extLst>
      <p:ext uri="{BB962C8B-B14F-4D97-AF65-F5344CB8AC3E}">
        <p14:creationId xmlns:p14="http://schemas.microsoft.com/office/powerpoint/2010/main" val="2476213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35774"/>
            <a:ext cx="10058400" cy="1450757"/>
          </a:xfrm>
        </p:spPr>
        <p:txBody>
          <a:bodyPr>
            <a:normAutofit/>
          </a:bodyPr>
          <a:lstStyle/>
          <a:p>
            <a:pPr algn="ctr"/>
            <a:r>
              <a:rPr lang="en-US" sz="4400" dirty="0"/>
              <a:t>Integrated Co-occurring Treatment </a:t>
            </a:r>
            <a:r>
              <a:rPr lang="en-US" dirty="0"/>
              <a:t/>
            </a:r>
            <a:br>
              <a:rPr lang="en-US" dirty="0"/>
            </a:br>
            <a:r>
              <a:rPr lang="en-US" sz="3200" dirty="0"/>
              <a:t>(Shepler, </a:t>
            </a:r>
            <a:r>
              <a:rPr lang="en-US" sz="3200" dirty="0" err="1"/>
              <a:t>Baltrinic</a:t>
            </a:r>
            <a:r>
              <a:rPr lang="en-US" sz="3200" dirty="0"/>
              <a:t>, &amp; Fox) </a:t>
            </a:r>
          </a:p>
        </p:txBody>
      </p:sp>
      <p:sp>
        <p:nvSpPr>
          <p:cNvPr id="3" name="Content Placeholder 2"/>
          <p:cNvSpPr>
            <a:spLocks noGrp="1"/>
          </p:cNvSpPr>
          <p:nvPr>
            <p:ph idx="1"/>
          </p:nvPr>
        </p:nvSpPr>
        <p:spPr>
          <a:xfrm>
            <a:off x="1097280" y="1845734"/>
            <a:ext cx="10058400" cy="4432518"/>
          </a:xfrm>
        </p:spPr>
        <p:txBody>
          <a:bodyPr>
            <a:noAutofit/>
          </a:bodyPr>
          <a:lstStyle/>
          <a:p>
            <a:pPr>
              <a:spcBef>
                <a:spcPts val="0"/>
              </a:spcBef>
              <a:spcAft>
                <a:spcPts val="0"/>
              </a:spcAft>
              <a:buFont typeface="Arial" panose="020B0604020202020204" pitchFamily="34" charset="0"/>
              <a:buChar char="•"/>
            </a:pPr>
            <a:r>
              <a:rPr lang="en-US" sz="2400" dirty="0"/>
              <a:t>ICT is an integrated mental health and substance use treatment designed specifically for youth with co-occurring internalizing and externalizing disorders.</a:t>
            </a:r>
          </a:p>
          <a:p>
            <a:pPr>
              <a:spcBef>
                <a:spcPts val="0"/>
              </a:spcBef>
              <a:spcAft>
                <a:spcPts val="0"/>
              </a:spcAft>
              <a:buFont typeface="Arial" panose="020B0604020202020204" pitchFamily="34" charset="0"/>
              <a:buChar char="•"/>
            </a:pPr>
            <a:r>
              <a:rPr lang="en-US" sz="2400" dirty="0"/>
              <a:t> </a:t>
            </a:r>
          </a:p>
          <a:p>
            <a:pPr>
              <a:spcBef>
                <a:spcPts val="0"/>
              </a:spcBef>
              <a:spcAft>
                <a:spcPts val="0"/>
              </a:spcAft>
              <a:buFont typeface="Arial" panose="020B0604020202020204" pitchFamily="34" charset="0"/>
              <a:buChar char="•"/>
            </a:pPr>
            <a:r>
              <a:rPr lang="en-US" sz="2400" dirty="0"/>
              <a:t>ICT utilizes an intensive home-based service delivery modality to deliver a comprehensive set of individual and family-focused mental health and substance use interventions to positively impact functioning in key developmental areas, with an emphasis on addressing safety, risk reduction, developmental skill deficits, and resiliency and recovery environments.</a:t>
            </a:r>
          </a:p>
          <a:p>
            <a:pPr>
              <a:spcBef>
                <a:spcPts val="0"/>
              </a:spcBef>
              <a:spcAft>
                <a:spcPts val="0"/>
              </a:spcAft>
              <a:buFont typeface="Arial" panose="020B0604020202020204" pitchFamily="34" charset="0"/>
              <a:buChar char="•"/>
            </a:pPr>
            <a:endParaRPr lang="en-US" sz="2400" dirty="0"/>
          </a:p>
          <a:p>
            <a:pPr>
              <a:spcBef>
                <a:spcPts val="0"/>
              </a:spcBef>
              <a:spcAft>
                <a:spcPts val="0"/>
              </a:spcAft>
              <a:buFont typeface="Arial" panose="020B0604020202020204" pitchFamily="34" charset="0"/>
              <a:buChar char="•"/>
            </a:pPr>
            <a:r>
              <a:rPr lang="en-US" sz="2400" dirty="0"/>
              <a:t>ICT addresses the interaction patterns and mutual effects of MH on SU and SU on MH, as well as, the interactive and mutual effects of system contexts on youth behaviors and emotions. </a:t>
            </a:r>
          </a:p>
        </p:txBody>
      </p:sp>
    </p:spTree>
    <p:extLst>
      <p:ext uri="{BB962C8B-B14F-4D97-AF65-F5344CB8AC3E}">
        <p14:creationId xmlns:p14="http://schemas.microsoft.com/office/powerpoint/2010/main" val="3346486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1500554" y="1477931"/>
            <a:ext cx="2971800" cy="1600200"/>
          </a:xfrm>
          <a:prstGeom prst="rec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2400" dirty="0">
                <a:ln w="18415" cmpd="sng">
                  <a:solidFill>
                    <a:srgbClr val="FFFFFF"/>
                  </a:solidFill>
                  <a:prstDash val="solid"/>
                </a:ln>
                <a:solidFill>
                  <a:srgbClr val="FFFFFF"/>
                </a:solidFill>
                <a:cs typeface="Arial" pitchFamily="34" charset="0"/>
              </a:rPr>
              <a:t>Build Adaptive Skills &amp; Emotional Coping Across Settings</a:t>
            </a:r>
          </a:p>
        </p:txBody>
      </p:sp>
      <p:sp>
        <p:nvSpPr>
          <p:cNvPr id="6" name="Rectangle 5"/>
          <p:cNvSpPr/>
          <p:nvPr/>
        </p:nvSpPr>
        <p:spPr bwMode="auto">
          <a:xfrm>
            <a:off x="7680285" y="1754741"/>
            <a:ext cx="3739776" cy="1511074"/>
          </a:xfrm>
          <a:prstGeom prst="rec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b="1" dirty="0">
                <a:solidFill>
                  <a:prstClr val="white"/>
                </a:solidFill>
                <a:cs typeface="Arial" pitchFamily="34" charset="0"/>
              </a:rPr>
              <a:t>Establish Positive Connections &amp; Functional Success through Relational Supports and Strategic Accommodations </a:t>
            </a:r>
            <a:endParaRPr lang="en-US" sz="2000" dirty="0">
              <a:solidFill>
                <a:prstClr val="white"/>
              </a:solidFill>
              <a:cs typeface="Arial" pitchFamily="34" charset="0"/>
            </a:endParaRPr>
          </a:p>
        </p:txBody>
      </p:sp>
      <p:sp>
        <p:nvSpPr>
          <p:cNvPr id="7" name="Rectangle 6"/>
          <p:cNvSpPr/>
          <p:nvPr/>
        </p:nvSpPr>
        <p:spPr bwMode="auto">
          <a:xfrm>
            <a:off x="1701841" y="5616702"/>
            <a:ext cx="4216319" cy="1065168"/>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2800" dirty="0">
                <a:ln w="18415" cmpd="sng">
                  <a:solidFill>
                    <a:srgbClr val="FFFFFF"/>
                  </a:solidFill>
                  <a:prstDash val="solid"/>
                </a:ln>
                <a:solidFill>
                  <a:srgbClr val="FFFFFF"/>
                </a:solidFill>
                <a:cs typeface="Arial" pitchFamily="34" charset="0"/>
              </a:rPr>
              <a:t>Safety, Stabilization, Risk &amp; Symptom Reduction</a:t>
            </a:r>
          </a:p>
        </p:txBody>
      </p:sp>
      <p:sp>
        <p:nvSpPr>
          <p:cNvPr id="8" name="Oval 7"/>
          <p:cNvSpPr/>
          <p:nvPr/>
        </p:nvSpPr>
        <p:spPr bwMode="auto">
          <a:xfrm>
            <a:off x="4632285" y="2585754"/>
            <a:ext cx="3048000" cy="2743200"/>
          </a:xfrm>
          <a:prstGeom prst="ellipse">
            <a:avLst/>
          </a:prstGeom>
          <a:solidFill>
            <a:schemeClr val="accent1">
              <a:lumMod val="90000"/>
            </a:schemeClr>
          </a:solidFill>
          <a:ln w="9525" cap="flat" cmpd="sng" algn="ctr">
            <a:noFill/>
            <a:prstDash val="solid"/>
            <a:round/>
            <a:headEnd type="none" w="med" len="med"/>
            <a:tailEnd type="none" w="med" len="med"/>
          </a:ln>
          <a:effectLst>
            <a:glow rad="635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rPr>
              <a:t>Recovery &amp; Resiliency</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endParaRPr>
          </a:p>
        </p:txBody>
      </p:sp>
      <p:sp>
        <p:nvSpPr>
          <p:cNvPr id="9" name="Rectangle 8"/>
          <p:cNvSpPr/>
          <p:nvPr/>
        </p:nvSpPr>
        <p:spPr bwMode="auto">
          <a:xfrm>
            <a:off x="2536785" y="-14027"/>
            <a:ext cx="7239000" cy="549797"/>
          </a:xfrm>
          <a:prstGeom prst="rect">
            <a:avLst/>
          </a:prstGeom>
          <a:solidFill>
            <a:schemeClr val="accent2">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sz="3200" b="1" dirty="0">
                <a:ln w="18415" cmpd="sng">
                  <a:solidFill>
                    <a:srgbClr val="FFFFFF"/>
                  </a:solidFill>
                  <a:prstDash val="solid"/>
                </a:ln>
                <a:solidFill>
                  <a:srgbClr val="FFFFFF"/>
                </a:solidFill>
              </a:rPr>
              <a:t>ICT Treatment Targets</a:t>
            </a:r>
            <a:endParaRPr lang="en-US" sz="3200" b="1" dirty="0">
              <a:ln w="18415" cmpd="sng">
                <a:solidFill>
                  <a:srgbClr val="FFFFFF"/>
                </a:solidFill>
                <a:prstDash val="solid"/>
              </a:ln>
              <a:solidFill>
                <a:srgbClr val="FFFFFF"/>
              </a:solidFill>
              <a:latin typeface="Arial" charset="0"/>
            </a:endParaRPr>
          </a:p>
        </p:txBody>
      </p:sp>
      <p:sp>
        <p:nvSpPr>
          <p:cNvPr id="26" name="Rectangle 25"/>
          <p:cNvSpPr/>
          <p:nvPr/>
        </p:nvSpPr>
        <p:spPr>
          <a:xfrm>
            <a:off x="1547446" y="3824655"/>
            <a:ext cx="2438400" cy="138413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prstClr val="white"/>
                </a:solidFill>
                <a:latin typeface="Arial" pitchFamily="34" charset="0"/>
                <a:cs typeface="Arial" pitchFamily="34" charset="0"/>
              </a:rPr>
              <a:t>Engagement; Readiness to Change</a:t>
            </a:r>
          </a:p>
        </p:txBody>
      </p:sp>
      <p:cxnSp>
        <p:nvCxnSpPr>
          <p:cNvPr id="15" name="Straight Arrow Connector 14"/>
          <p:cNvCxnSpPr>
            <a:stCxn id="6" idx="1"/>
          </p:cNvCxnSpPr>
          <p:nvPr/>
        </p:nvCxnSpPr>
        <p:spPr bwMode="auto">
          <a:xfrm flipH="1">
            <a:off x="7010403" y="2510278"/>
            <a:ext cx="669882" cy="339253"/>
          </a:xfrm>
          <a:prstGeom prst="straightConnector1">
            <a:avLst/>
          </a:prstGeom>
          <a:solidFill>
            <a:schemeClr val="accent1"/>
          </a:solidFill>
          <a:ln w="38100" cap="flat" cmpd="sng" algn="ctr">
            <a:solidFill>
              <a:schemeClr val="accent1">
                <a:lumMod val="50000"/>
              </a:schemeClr>
            </a:solidFill>
            <a:prstDash val="solid"/>
            <a:round/>
            <a:headEnd type="none" w="med" len="med"/>
            <a:tailEnd type="arrow"/>
          </a:ln>
          <a:effectLst/>
        </p:spPr>
      </p:cxnSp>
      <p:cxnSp>
        <p:nvCxnSpPr>
          <p:cNvPr id="17" name="Straight Arrow Connector 16"/>
          <p:cNvCxnSpPr>
            <a:stCxn id="5" idx="3"/>
          </p:cNvCxnSpPr>
          <p:nvPr/>
        </p:nvCxnSpPr>
        <p:spPr bwMode="auto">
          <a:xfrm>
            <a:off x="4472354" y="2278031"/>
            <a:ext cx="861646" cy="571500"/>
          </a:xfrm>
          <a:prstGeom prst="straightConnector1">
            <a:avLst/>
          </a:prstGeom>
          <a:solidFill>
            <a:schemeClr val="accent1"/>
          </a:solidFill>
          <a:ln w="38100" cap="flat" cmpd="sng" algn="ctr">
            <a:solidFill>
              <a:schemeClr val="accent1">
                <a:lumMod val="50000"/>
              </a:schemeClr>
            </a:solidFill>
            <a:prstDash val="solid"/>
            <a:round/>
            <a:headEnd type="none" w="med" len="med"/>
            <a:tailEnd type="arrow"/>
          </a:ln>
          <a:effectLst/>
        </p:spPr>
      </p:cxnSp>
      <p:cxnSp>
        <p:nvCxnSpPr>
          <p:cNvPr id="20" name="Straight Arrow Connector 19"/>
          <p:cNvCxnSpPr>
            <a:stCxn id="7" idx="0"/>
          </p:cNvCxnSpPr>
          <p:nvPr/>
        </p:nvCxnSpPr>
        <p:spPr bwMode="auto">
          <a:xfrm flipV="1">
            <a:off x="3810001" y="4822762"/>
            <a:ext cx="1230698" cy="793940"/>
          </a:xfrm>
          <a:prstGeom prst="straightConnector1">
            <a:avLst/>
          </a:prstGeom>
          <a:solidFill>
            <a:schemeClr val="accent1"/>
          </a:solidFill>
          <a:ln w="38100" cap="flat" cmpd="sng" algn="ctr">
            <a:solidFill>
              <a:schemeClr val="accent1">
                <a:lumMod val="50000"/>
              </a:schemeClr>
            </a:solidFill>
            <a:prstDash val="solid"/>
            <a:round/>
            <a:headEnd type="none" w="med" len="med"/>
            <a:tailEnd type="arrow"/>
          </a:ln>
          <a:effectLst/>
        </p:spPr>
      </p:cxnSp>
      <p:sp>
        <p:nvSpPr>
          <p:cNvPr id="13" name="Footer Placeholder 4"/>
          <p:cNvSpPr>
            <a:spLocks noGrp="1"/>
          </p:cNvSpPr>
          <p:nvPr>
            <p:ph type="ftr" sz="quarter" idx="11"/>
          </p:nvPr>
        </p:nvSpPr>
        <p:spPr>
          <a:xfrm>
            <a:off x="25441" y="6329403"/>
            <a:ext cx="1676400" cy="442958"/>
          </a:xfrm>
          <a:noFill/>
        </p:spPr>
        <p:txBody>
          <a:bodyPr/>
          <a:lstStyle/>
          <a:p>
            <a:r>
              <a:rPr lang="en-US" dirty="0">
                <a:solidFill>
                  <a:schemeClr val="tx1"/>
                </a:solidFill>
              </a:rPr>
              <a:t>Copyright 2014</a:t>
            </a:r>
          </a:p>
          <a:p>
            <a:r>
              <a:rPr lang="en-US" dirty="0">
                <a:solidFill>
                  <a:schemeClr val="tx1"/>
                </a:solidFill>
              </a:rPr>
              <a:t>Center for Innovative Practices</a:t>
            </a:r>
          </a:p>
        </p:txBody>
      </p:sp>
      <p:sp>
        <p:nvSpPr>
          <p:cNvPr id="12" name="Rectangle 11"/>
          <p:cNvSpPr/>
          <p:nvPr/>
        </p:nvSpPr>
        <p:spPr>
          <a:xfrm>
            <a:off x="8136196" y="3964272"/>
            <a:ext cx="2514600" cy="1295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prstClr val="white"/>
                </a:solidFill>
                <a:latin typeface="Arial" pitchFamily="34" charset="0"/>
                <a:cs typeface="Arial" pitchFamily="34" charset="0"/>
              </a:rPr>
              <a:t>Solidify Family Structure &amp; Relationships</a:t>
            </a:r>
          </a:p>
        </p:txBody>
      </p:sp>
      <p:cxnSp>
        <p:nvCxnSpPr>
          <p:cNvPr id="16" name="Straight Arrow Connector 15"/>
          <p:cNvCxnSpPr/>
          <p:nvPr/>
        </p:nvCxnSpPr>
        <p:spPr>
          <a:xfrm flipH="1" flipV="1">
            <a:off x="7564084" y="4421474"/>
            <a:ext cx="572113" cy="190499"/>
          </a:xfrm>
          <a:prstGeom prst="straightConnector1">
            <a:avLst/>
          </a:prstGeom>
          <a:ln w="381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bwMode="auto">
          <a:xfrm flipV="1">
            <a:off x="3985847" y="4343400"/>
            <a:ext cx="646439" cy="206378"/>
          </a:xfrm>
          <a:prstGeom prst="straightConnector1">
            <a:avLst/>
          </a:prstGeom>
          <a:solidFill>
            <a:schemeClr val="accent1"/>
          </a:solidFill>
          <a:ln w="38100" cap="flat" cmpd="sng" algn="ctr">
            <a:solidFill>
              <a:schemeClr val="accent1">
                <a:lumMod val="50000"/>
              </a:schemeClr>
            </a:solidFill>
            <a:prstDash val="solid"/>
            <a:round/>
            <a:headEnd type="none" w="med" len="med"/>
            <a:tailEnd type="arrow"/>
          </a:ln>
          <a:effectLst/>
        </p:spPr>
      </p:cxnSp>
      <p:sp>
        <p:nvSpPr>
          <p:cNvPr id="38" name="Rectangle 37"/>
          <p:cNvSpPr/>
          <p:nvPr/>
        </p:nvSpPr>
        <p:spPr>
          <a:xfrm>
            <a:off x="4708479" y="656215"/>
            <a:ext cx="2875511" cy="1839047"/>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Arial" pitchFamily="34" charset="0"/>
                <a:cs typeface="Arial" pitchFamily="34" charset="0"/>
              </a:rPr>
              <a:t>Build Protective Factors: Pro-Social Recovery Environments, Asset Building;  Supports </a:t>
            </a:r>
          </a:p>
          <a:p>
            <a:pPr algn="ctr"/>
            <a:endParaRPr lang="en-US" sz="2000" dirty="0">
              <a:solidFill>
                <a:prstClr val="white"/>
              </a:solidFill>
            </a:endParaRPr>
          </a:p>
        </p:txBody>
      </p:sp>
      <p:cxnSp>
        <p:nvCxnSpPr>
          <p:cNvPr id="42" name="Straight Arrow Connector 41"/>
          <p:cNvCxnSpPr/>
          <p:nvPr/>
        </p:nvCxnSpPr>
        <p:spPr bwMode="auto">
          <a:xfrm>
            <a:off x="6146235" y="2150085"/>
            <a:ext cx="1" cy="460497"/>
          </a:xfrm>
          <a:prstGeom prst="straightConnector1">
            <a:avLst/>
          </a:prstGeom>
          <a:solidFill>
            <a:schemeClr val="accent1"/>
          </a:solidFill>
          <a:ln w="38100" cap="flat" cmpd="sng" algn="ctr">
            <a:solidFill>
              <a:schemeClr val="accent1">
                <a:lumMod val="50000"/>
              </a:schemeClr>
            </a:solidFill>
            <a:prstDash val="solid"/>
            <a:round/>
            <a:headEnd type="none" w="med" len="med"/>
            <a:tailEnd type="arrow"/>
          </a:ln>
          <a:effectLst/>
        </p:spPr>
      </p:cxnSp>
      <p:sp>
        <p:nvSpPr>
          <p:cNvPr id="18" name="Rectangle 17"/>
          <p:cNvSpPr/>
          <p:nvPr/>
        </p:nvSpPr>
        <p:spPr>
          <a:xfrm>
            <a:off x="6596270" y="5616702"/>
            <a:ext cx="3505200" cy="115565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schemeClr val="bg1"/>
                </a:solidFill>
                <a:latin typeface="Arial" pitchFamily="34" charset="0"/>
                <a:cs typeface="Arial" pitchFamily="34" charset="0"/>
              </a:rPr>
              <a:t>Sanctuary Family Resources &amp; Supports</a:t>
            </a:r>
          </a:p>
        </p:txBody>
      </p:sp>
      <p:cxnSp>
        <p:nvCxnSpPr>
          <p:cNvPr id="19" name="Straight Arrow Connector 18"/>
          <p:cNvCxnSpPr/>
          <p:nvPr/>
        </p:nvCxnSpPr>
        <p:spPr bwMode="auto">
          <a:xfrm flipH="1" flipV="1">
            <a:off x="7179948" y="5062565"/>
            <a:ext cx="1000767" cy="554137"/>
          </a:xfrm>
          <a:prstGeom prst="straightConnector1">
            <a:avLst/>
          </a:prstGeom>
          <a:solidFill>
            <a:schemeClr val="accent1"/>
          </a:solidFill>
          <a:ln w="38100" cap="flat" cmpd="sng" algn="ctr">
            <a:solidFill>
              <a:schemeClr val="accent1">
                <a:lumMod val="50000"/>
              </a:schemeClr>
            </a:solidFill>
            <a:prstDash val="solid"/>
            <a:round/>
            <a:headEnd type="none" w="med" len="med"/>
            <a:tailEnd type="arrow"/>
          </a:ln>
          <a:effectLst/>
        </p:spPr>
      </p:cxnSp>
    </p:spTree>
    <p:extLst>
      <p:ext uri="{BB962C8B-B14F-4D97-AF65-F5344CB8AC3E}">
        <p14:creationId xmlns:p14="http://schemas.microsoft.com/office/powerpoint/2010/main" val="23887552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EC0567-5028-4934-AA58-12C9BFCC917E}"/>
              </a:ext>
            </a:extLst>
          </p:cNvPr>
          <p:cNvSpPr>
            <a:spLocks noGrp="1"/>
          </p:cNvSpPr>
          <p:nvPr>
            <p:ph type="title"/>
          </p:nvPr>
        </p:nvSpPr>
        <p:spPr/>
        <p:txBody>
          <a:bodyPr/>
          <a:lstStyle/>
          <a:p>
            <a:r>
              <a:rPr lang="en-US" dirty="0"/>
              <a:t>Policy Considerations</a:t>
            </a:r>
          </a:p>
        </p:txBody>
      </p:sp>
      <p:sp>
        <p:nvSpPr>
          <p:cNvPr id="5" name="Text Placeholder 4">
            <a:extLst>
              <a:ext uri="{FF2B5EF4-FFF2-40B4-BE49-F238E27FC236}">
                <a16:creationId xmlns:a16="http://schemas.microsoft.com/office/drawing/2014/main" id="{37E1899E-731E-4F89-AA2B-AB76AB15B8B2}"/>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43857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56358-621B-4D06-9509-10D7A8A04550}"/>
              </a:ext>
            </a:extLst>
          </p:cNvPr>
          <p:cNvSpPr>
            <a:spLocks noGrp="1"/>
          </p:cNvSpPr>
          <p:nvPr>
            <p:ph type="title"/>
          </p:nvPr>
        </p:nvSpPr>
        <p:spPr>
          <a:xfrm>
            <a:off x="668517" y="395926"/>
            <a:ext cx="10515600" cy="1159497"/>
          </a:xfrm>
        </p:spPr>
        <p:txBody>
          <a:bodyPr>
            <a:normAutofit/>
          </a:bodyPr>
          <a:lstStyle/>
          <a:p>
            <a:pPr algn="ctr"/>
            <a:r>
              <a:rPr lang="en-US" sz="4000" dirty="0"/>
              <a:t>Values that Support Culturally Responsive Care</a:t>
            </a:r>
          </a:p>
        </p:txBody>
      </p:sp>
      <p:sp>
        <p:nvSpPr>
          <p:cNvPr id="3" name="Content Placeholder 2">
            <a:extLst>
              <a:ext uri="{FF2B5EF4-FFF2-40B4-BE49-F238E27FC236}">
                <a16:creationId xmlns:a16="http://schemas.microsoft.com/office/drawing/2014/main" id="{F18C1D73-E03A-4BC9-A76D-018950A7D12C}"/>
              </a:ext>
            </a:extLst>
          </p:cNvPr>
          <p:cNvSpPr>
            <a:spLocks noGrp="1"/>
          </p:cNvSpPr>
          <p:nvPr>
            <p:ph idx="1"/>
          </p:nvPr>
        </p:nvSpPr>
        <p:spPr>
          <a:xfrm>
            <a:off x="1244338" y="1857079"/>
            <a:ext cx="9939779" cy="4440025"/>
          </a:xfrm>
        </p:spPr>
        <p:txBody>
          <a:bodyPr>
            <a:noAutofit/>
          </a:bodyPr>
          <a:lstStyle/>
          <a:p>
            <a:pPr>
              <a:lnSpc>
                <a:spcPct val="100000"/>
              </a:lnSpc>
              <a:spcBef>
                <a:spcPts val="0"/>
              </a:spcBef>
              <a:spcAft>
                <a:spcPts val="0"/>
              </a:spcAft>
              <a:buFont typeface="Arial" panose="020B0604020202020204" pitchFamily="34" charset="0"/>
              <a:buChar char="•"/>
            </a:pPr>
            <a:r>
              <a:rPr lang="en-US" dirty="0"/>
              <a:t>Policies for young people with co-occurring disorders (COD) need to ensure health equity and cultural competence within all mental health and substance use disorder prevention, treatment, and recovery support programs.</a:t>
            </a:r>
          </a:p>
          <a:p>
            <a:pPr>
              <a:lnSpc>
                <a:spcPct val="100000"/>
              </a:lnSpc>
              <a:spcBef>
                <a:spcPts val="0"/>
              </a:spcBef>
              <a:spcAft>
                <a:spcPts val="0"/>
              </a:spcAft>
              <a:buFont typeface="Arial" panose="020B0604020202020204" pitchFamily="34" charset="0"/>
              <a:buChar char="•"/>
            </a:pPr>
            <a:endParaRPr lang="en-US" dirty="0"/>
          </a:p>
          <a:p>
            <a:pPr>
              <a:lnSpc>
                <a:spcPct val="100000"/>
              </a:lnSpc>
              <a:spcBef>
                <a:spcPts val="0"/>
              </a:spcBef>
              <a:spcAft>
                <a:spcPts val="0"/>
              </a:spcAft>
              <a:buFont typeface="Arial" panose="020B0604020202020204" pitchFamily="34" charset="0"/>
              <a:buChar char="•"/>
            </a:pPr>
            <a:r>
              <a:rPr lang="en-US" b="1" dirty="0"/>
              <a:t>Framing the hope: </a:t>
            </a:r>
            <a:r>
              <a:rPr lang="en-US" dirty="0"/>
              <a:t>The values and principles promoted by System of Care (SOC) for youth and Recovery-Oriented System of Care (ROSC) for adults (SUD) provide a foundation for culturally responsive and respectful care:</a:t>
            </a:r>
          </a:p>
          <a:p>
            <a:pPr lvl="1">
              <a:lnSpc>
                <a:spcPct val="100000"/>
              </a:lnSpc>
              <a:spcBef>
                <a:spcPts val="0"/>
              </a:spcBef>
              <a:spcAft>
                <a:spcPts val="0"/>
              </a:spcAft>
            </a:pPr>
            <a:r>
              <a:rPr lang="en-US" sz="2000" dirty="0"/>
              <a:t>Meaningful partnerships; collaborative decision-making </a:t>
            </a:r>
          </a:p>
          <a:p>
            <a:pPr lvl="1">
              <a:lnSpc>
                <a:spcPct val="100000"/>
              </a:lnSpc>
              <a:spcBef>
                <a:spcPts val="0"/>
              </a:spcBef>
              <a:spcAft>
                <a:spcPts val="0"/>
              </a:spcAft>
            </a:pPr>
            <a:r>
              <a:rPr lang="en-US" sz="2000" dirty="0"/>
              <a:t>Services driven by young person/family</a:t>
            </a:r>
          </a:p>
          <a:p>
            <a:pPr lvl="1">
              <a:lnSpc>
                <a:spcPct val="100000"/>
              </a:lnSpc>
              <a:spcBef>
                <a:spcPts val="0"/>
              </a:spcBef>
              <a:spcAft>
                <a:spcPts val="0"/>
              </a:spcAft>
            </a:pPr>
            <a:r>
              <a:rPr lang="en-US" sz="2000" dirty="0"/>
              <a:t>Strength-based and resilience-oriented </a:t>
            </a:r>
          </a:p>
          <a:p>
            <a:pPr lvl="1">
              <a:lnSpc>
                <a:spcPct val="100000"/>
              </a:lnSpc>
              <a:spcBef>
                <a:spcPts val="0"/>
              </a:spcBef>
              <a:spcAft>
                <a:spcPts val="0"/>
              </a:spcAft>
            </a:pPr>
            <a:r>
              <a:rPr lang="en-US" sz="2000" dirty="0"/>
              <a:t>Cultural and linguistic responsiveness</a:t>
            </a:r>
          </a:p>
          <a:p>
            <a:pPr lvl="1">
              <a:lnSpc>
                <a:spcPct val="100000"/>
              </a:lnSpc>
              <a:spcBef>
                <a:spcPts val="0"/>
              </a:spcBef>
              <a:spcAft>
                <a:spcPts val="0"/>
              </a:spcAft>
            </a:pPr>
            <a:r>
              <a:rPr lang="en-US" sz="2000" dirty="0"/>
              <a:t>Access to comprehensive services and supports </a:t>
            </a:r>
          </a:p>
          <a:p>
            <a:pPr lvl="1">
              <a:lnSpc>
                <a:spcPct val="100000"/>
              </a:lnSpc>
              <a:spcBef>
                <a:spcPts val="0"/>
              </a:spcBef>
              <a:spcAft>
                <a:spcPts val="0"/>
              </a:spcAft>
            </a:pPr>
            <a:r>
              <a:rPr lang="en-US" sz="2000" dirty="0"/>
              <a:t>Services delivered in the least restrictive environment</a:t>
            </a:r>
          </a:p>
          <a:p>
            <a:pPr lvl="1">
              <a:lnSpc>
                <a:spcPct val="100000"/>
              </a:lnSpc>
              <a:spcBef>
                <a:spcPts val="0"/>
              </a:spcBef>
              <a:spcAft>
                <a:spcPts val="0"/>
              </a:spcAft>
            </a:pPr>
            <a:r>
              <a:rPr lang="en-US" sz="2000" dirty="0"/>
              <a:t>Coordinated and collaborative care</a:t>
            </a:r>
          </a:p>
          <a:p>
            <a:pPr lvl="1">
              <a:lnSpc>
                <a:spcPct val="100000"/>
              </a:lnSpc>
              <a:spcBef>
                <a:spcPts val="0"/>
              </a:spcBef>
              <a:spcAft>
                <a:spcPts val="0"/>
              </a:spcAft>
            </a:pPr>
            <a:endParaRPr lang="en-US" sz="2000" dirty="0"/>
          </a:p>
          <a:p>
            <a:pPr>
              <a:lnSpc>
                <a:spcPct val="100000"/>
              </a:lnSpc>
              <a:spcBef>
                <a:spcPts val="0"/>
              </a:spcBef>
            </a:pPr>
            <a:endParaRPr lang="en-US" sz="2400" dirty="0"/>
          </a:p>
        </p:txBody>
      </p:sp>
    </p:spTree>
    <p:extLst>
      <p:ext uri="{BB962C8B-B14F-4D97-AF65-F5344CB8AC3E}">
        <p14:creationId xmlns:p14="http://schemas.microsoft.com/office/powerpoint/2010/main" val="26899664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86D08-2B9E-4D2D-85D4-779F3384D5AC}"/>
              </a:ext>
            </a:extLst>
          </p:cNvPr>
          <p:cNvSpPr>
            <a:spLocks noGrp="1"/>
          </p:cNvSpPr>
          <p:nvPr>
            <p:ph type="title"/>
          </p:nvPr>
        </p:nvSpPr>
        <p:spPr/>
        <p:txBody>
          <a:bodyPr>
            <a:normAutofit/>
          </a:bodyPr>
          <a:lstStyle/>
          <a:p>
            <a:pPr algn="ctr"/>
            <a:r>
              <a:rPr lang="en-US" sz="4400" dirty="0"/>
              <a:t>Main Themes of State Substance Use Treatment Grants (CSAT)</a:t>
            </a:r>
          </a:p>
        </p:txBody>
      </p:sp>
      <p:sp>
        <p:nvSpPr>
          <p:cNvPr id="3" name="Content Placeholder 2">
            <a:extLst>
              <a:ext uri="{FF2B5EF4-FFF2-40B4-BE49-F238E27FC236}">
                <a16:creationId xmlns:a16="http://schemas.microsoft.com/office/drawing/2014/main" id="{8F00BA7D-6199-4EF4-BE3C-A3CF86E1E36F}"/>
              </a:ext>
            </a:extLst>
          </p:cNvPr>
          <p:cNvSpPr>
            <a:spLocks noGrp="1"/>
          </p:cNvSpPr>
          <p:nvPr>
            <p:ph sz="half" idx="1"/>
          </p:nvPr>
        </p:nvSpPr>
        <p:spPr>
          <a:xfrm>
            <a:off x="867266" y="1845734"/>
            <a:ext cx="4958499" cy="4023359"/>
          </a:xfrm>
        </p:spPr>
        <p:txBody>
          <a:bodyPr>
            <a:normAutofit lnSpcReduction="10000"/>
          </a:bodyPr>
          <a:lstStyle/>
          <a:p>
            <a:pPr marL="514350" indent="-514350">
              <a:buFont typeface="+mj-lt"/>
              <a:buAutoNum type="arabicPeriod"/>
            </a:pPr>
            <a:r>
              <a:rPr lang="en-US" sz="2200" dirty="0">
                <a:solidFill>
                  <a:schemeClr val="tx1"/>
                </a:solidFill>
              </a:rPr>
              <a:t>Workforce development and training (pre-service and post-service)</a:t>
            </a:r>
          </a:p>
          <a:p>
            <a:pPr marL="514350" indent="-514350">
              <a:buFont typeface="+mj-lt"/>
              <a:buAutoNum type="arabicPeriod"/>
            </a:pPr>
            <a:r>
              <a:rPr lang="en-US" sz="2200" dirty="0">
                <a:solidFill>
                  <a:schemeClr val="tx1"/>
                </a:solidFill>
              </a:rPr>
              <a:t>Implementation of evidence-based and research-informed practices</a:t>
            </a:r>
          </a:p>
          <a:p>
            <a:pPr marL="514350" indent="-514350">
              <a:buFont typeface="+mj-lt"/>
              <a:buAutoNum type="arabicPeriod"/>
            </a:pPr>
            <a:r>
              <a:rPr lang="en-US" sz="2200" dirty="0">
                <a:solidFill>
                  <a:schemeClr val="tx1"/>
                </a:solidFill>
              </a:rPr>
              <a:t>Increase access and capacity statewide</a:t>
            </a:r>
          </a:p>
          <a:p>
            <a:pPr marL="514350" indent="-514350">
              <a:buFont typeface="+mj-lt"/>
              <a:buAutoNum type="arabicPeriod"/>
            </a:pPr>
            <a:r>
              <a:rPr lang="en-US" sz="2200" dirty="0">
                <a:solidFill>
                  <a:schemeClr val="tx1"/>
                </a:solidFill>
              </a:rPr>
              <a:t>Comprehensive and integrated services</a:t>
            </a:r>
          </a:p>
          <a:p>
            <a:pPr marL="514350" indent="-514350">
              <a:buFont typeface="+mj-lt"/>
              <a:buAutoNum type="arabicPeriod"/>
            </a:pPr>
            <a:r>
              <a:rPr lang="en-US" sz="2200" dirty="0">
                <a:solidFill>
                  <a:schemeClr val="tx1"/>
                </a:solidFill>
              </a:rPr>
              <a:t>Youth and family voice and partnerships</a:t>
            </a:r>
          </a:p>
          <a:p>
            <a:pPr marL="514350" indent="-514350">
              <a:buFont typeface="+mj-lt"/>
              <a:buAutoNum type="arabicPeriod"/>
            </a:pPr>
            <a:r>
              <a:rPr lang="en-US" sz="2200" dirty="0">
                <a:solidFill>
                  <a:schemeClr val="tx1"/>
                </a:solidFill>
              </a:rPr>
              <a:t>Funding and sustainability plan</a:t>
            </a:r>
          </a:p>
          <a:p>
            <a:pPr marL="0" indent="0">
              <a:buNone/>
            </a:pPr>
            <a:endParaRPr lang="en-US" dirty="0"/>
          </a:p>
        </p:txBody>
      </p:sp>
      <p:sp>
        <p:nvSpPr>
          <p:cNvPr id="4" name="Content Placeholder 3">
            <a:extLst>
              <a:ext uri="{FF2B5EF4-FFF2-40B4-BE49-F238E27FC236}">
                <a16:creationId xmlns:a16="http://schemas.microsoft.com/office/drawing/2014/main" id="{B6F8AD2F-3E6C-470F-AFE3-C01EB03DDF6A}"/>
              </a:ext>
            </a:extLst>
          </p:cNvPr>
          <p:cNvSpPr>
            <a:spLocks noGrp="1"/>
          </p:cNvSpPr>
          <p:nvPr>
            <p:ph sz="half" idx="2"/>
          </p:nvPr>
        </p:nvSpPr>
        <p:spPr>
          <a:xfrm>
            <a:off x="6156963" y="1845734"/>
            <a:ext cx="5494568" cy="4351338"/>
          </a:xfrm>
        </p:spPr>
        <p:txBody>
          <a:bodyPr>
            <a:normAutofit lnSpcReduction="10000"/>
          </a:bodyPr>
          <a:lstStyle/>
          <a:p>
            <a:pPr marL="514350" indent="-514350">
              <a:lnSpc>
                <a:spcPct val="120000"/>
              </a:lnSpc>
              <a:buAutoNum type="arabicPeriod" startAt="7"/>
            </a:pPr>
            <a:r>
              <a:rPr lang="en-US" sz="2200" dirty="0">
                <a:solidFill>
                  <a:schemeClr val="tx1"/>
                </a:solidFill>
              </a:rPr>
              <a:t>Strategic plan informs implementation</a:t>
            </a:r>
          </a:p>
          <a:p>
            <a:pPr marL="514350" indent="-514350">
              <a:lnSpc>
                <a:spcPct val="120000"/>
              </a:lnSpc>
              <a:buAutoNum type="arabicPeriod" startAt="7"/>
            </a:pPr>
            <a:r>
              <a:rPr lang="en-US" sz="2200" dirty="0">
                <a:solidFill>
                  <a:schemeClr val="tx1"/>
                </a:solidFill>
              </a:rPr>
              <a:t>Policy reforms identified </a:t>
            </a:r>
          </a:p>
          <a:p>
            <a:pPr marL="514350" indent="-514350">
              <a:lnSpc>
                <a:spcPct val="120000"/>
              </a:lnSpc>
              <a:buAutoNum type="arabicPeriod" startAt="7"/>
            </a:pPr>
            <a:r>
              <a:rPr lang="en-US" sz="2200" dirty="0">
                <a:solidFill>
                  <a:schemeClr val="tx1"/>
                </a:solidFill>
              </a:rPr>
              <a:t>Public awareness and education</a:t>
            </a:r>
          </a:p>
          <a:p>
            <a:pPr marL="514350" indent="-514350">
              <a:lnSpc>
                <a:spcPct val="110000"/>
              </a:lnSpc>
              <a:buAutoNum type="arabicPeriod" startAt="7"/>
            </a:pPr>
            <a:r>
              <a:rPr lang="en-US" sz="2200" dirty="0">
                <a:solidFill>
                  <a:schemeClr val="tx1"/>
                </a:solidFill>
              </a:rPr>
              <a:t>Continuous, data-driven quality improvement</a:t>
            </a:r>
          </a:p>
          <a:p>
            <a:pPr marL="514350" indent="-514350">
              <a:lnSpc>
                <a:spcPct val="110000"/>
              </a:lnSpc>
              <a:buAutoNum type="arabicPeriod" startAt="7"/>
            </a:pPr>
            <a:r>
              <a:rPr lang="en-US" sz="2200" dirty="0">
                <a:solidFill>
                  <a:schemeClr val="tx1"/>
                </a:solidFill>
              </a:rPr>
              <a:t>Cross-system collaboration &amp; partnerships</a:t>
            </a:r>
          </a:p>
          <a:p>
            <a:pPr marL="514350" indent="-514350">
              <a:lnSpc>
                <a:spcPct val="120000"/>
              </a:lnSpc>
              <a:buAutoNum type="arabicPeriod" startAt="12"/>
            </a:pPr>
            <a:r>
              <a:rPr lang="en-US" sz="2200" dirty="0">
                <a:solidFill>
                  <a:schemeClr val="tx1"/>
                </a:solidFill>
              </a:rPr>
              <a:t>Increased identification and linkages</a:t>
            </a:r>
          </a:p>
          <a:p>
            <a:pPr marL="514350" indent="-514350">
              <a:lnSpc>
                <a:spcPct val="120000"/>
              </a:lnSpc>
              <a:buAutoNum type="arabicPeriod" startAt="12"/>
            </a:pPr>
            <a:r>
              <a:rPr lang="en-US" sz="2200" dirty="0">
                <a:solidFill>
                  <a:schemeClr val="tx1"/>
                </a:solidFill>
              </a:rPr>
              <a:t>Culturally and linguistically  responsive services</a:t>
            </a:r>
          </a:p>
          <a:p>
            <a:endParaRPr lang="en-US" dirty="0"/>
          </a:p>
        </p:txBody>
      </p:sp>
    </p:spTree>
    <p:extLst>
      <p:ext uri="{BB962C8B-B14F-4D97-AF65-F5344CB8AC3E}">
        <p14:creationId xmlns:p14="http://schemas.microsoft.com/office/powerpoint/2010/main" val="2529296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ACB45-6CF3-43A3-BC35-46A483F22EDE}"/>
              </a:ext>
            </a:extLst>
          </p:cNvPr>
          <p:cNvSpPr>
            <a:spLocks noGrp="1"/>
          </p:cNvSpPr>
          <p:nvPr>
            <p:ph type="title"/>
          </p:nvPr>
        </p:nvSpPr>
        <p:spPr>
          <a:xfrm>
            <a:off x="1187776" y="286603"/>
            <a:ext cx="9967903" cy="1306527"/>
          </a:xfrm>
        </p:spPr>
        <p:txBody>
          <a:bodyPr>
            <a:normAutofit/>
          </a:bodyPr>
          <a:lstStyle/>
          <a:p>
            <a:pPr algn="ctr"/>
            <a:r>
              <a:rPr lang="en-US" sz="4400" dirty="0"/>
              <a:t>Policy Considerations</a:t>
            </a:r>
          </a:p>
        </p:txBody>
      </p:sp>
      <p:sp>
        <p:nvSpPr>
          <p:cNvPr id="3" name="Content Placeholder 2">
            <a:extLst>
              <a:ext uri="{FF2B5EF4-FFF2-40B4-BE49-F238E27FC236}">
                <a16:creationId xmlns:a16="http://schemas.microsoft.com/office/drawing/2014/main" id="{AD681D5D-1962-4218-A7CD-827B2231CE60}"/>
              </a:ext>
            </a:extLst>
          </p:cNvPr>
          <p:cNvSpPr>
            <a:spLocks noGrp="1"/>
          </p:cNvSpPr>
          <p:nvPr>
            <p:ph idx="1"/>
          </p:nvPr>
        </p:nvSpPr>
        <p:spPr>
          <a:xfrm>
            <a:off x="1348032" y="1845733"/>
            <a:ext cx="9539927" cy="4328823"/>
          </a:xfrm>
        </p:spPr>
        <p:txBody>
          <a:bodyPr>
            <a:normAutofit/>
          </a:bodyPr>
          <a:lstStyle/>
          <a:p>
            <a:pPr>
              <a:buFont typeface="Arial" panose="020B0604020202020204" pitchFamily="34" charset="0"/>
              <a:buChar char="•"/>
            </a:pPr>
            <a:r>
              <a:rPr lang="en-US" sz="2400" dirty="0"/>
              <a:t>  Top down and bottom up integration of funding, policies, practice, and outcomes</a:t>
            </a:r>
          </a:p>
          <a:p>
            <a:pPr>
              <a:buFont typeface="Arial" panose="020B0604020202020204" pitchFamily="34" charset="0"/>
              <a:buChar char="•"/>
            </a:pPr>
            <a:r>
              <a:rPr lang="en-US" sz="2400" dirty="0"/>
              <a:t>  Inclusion of young people and families with lived experience at the policy table</a:t>
            </a:r>
          </a:p>
          <a:p>
            <a:pPr>
              <a:buFont typeface="Arial" panose="020B0604020202020204" pitchFamily="34" charset="0"/>
              <a:buChar char="•"/>
            </a:pPr>
            <a:r>
              <a:rPr lang="en-US" sz="2400" dirty="0"/>
              <a:t> Use statutory vehicles to ensure ongoing programmatic sustainability</a:t>
            </a:r>
          </a:p>
          <a:p>
            <a:pPr>
              <a:buFont typeface="Arial" panose="020B0604020202020204" pitchFamily="34" charset="0"/>
              <a:buChar char="•"/>
            </a:pPr>
            <a:r>
              <a:rPr lang="en-US" sz="2400" dirty="0"/>
              <a:t> Align professional credentialing, agency licensure and administrative regulations to support integration </a:t>
            </a:r>
          </a:p>
          <a:p>
            <a:pPr>
              <a:buFont typeface="Arial" panose="020B0604020202020204" pitchFamily="34" charset="0"/>
              <a:buChar char="•"/>
            </a:pPr>
            <a:r>
              <a:rPr lang="en-US" sz="2400" dirty="0"/>
              <a:t> Unified health record (MH/SU): assessment, treatment plans, documentation</a:t>
            </a:r>
          </a:p>
          <a:p>
            <a:pPr>
              <a:buFont typeface="Arial" panose="020B0604020202020204" pitchFamily="34" charset="0"/>
              <a:buChar char="•"/>
            </a:pPr>
            <a:r>
              <a:rPr lang="en-US" sz="2400" dirty="0"/>
              <a:t> Cross-system shared outcomes </a:t>
            </a:r>
          </a:p>
        </p:txBody>
      </p:sp>
    </p:spTree>
    <p:extLst>
      <p:ext uri="{BB962C8B-B14F-4D97-AF65-F5344CB8AC3E}">
        <p14:creationId xmlns:p14="http://schemas.microsoft.com/office/powerpoint/2010/main" val="2133362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B959F2A-1A47-41DD-A7B3-C2EBF54E3A04}"/>
              </a:ext>
            </a:extLst>
          </p:cNvPr>
          <p:cNvSpPr>
            <a:spLocks noGrp="1"/>
          </p:cNvSpPr>
          <p:nvPr>
            <p:ph type="title"/>
          </p:nvPr>
        </p:nvSpPr>
        <p:spPr>
          <a:xfrm>
            <a:off x="1131216" y="600795"/>
            <a:ext cx="10222584" cy="879213"/>
          </a:xfrm>
        </p:spPr>
        <p:txBody>
          <a:bodyPr>
            <a:normAutofit/>
          </a:bodyPr>
          <a:lstStyle/>
          <a:p>
            <a:pPr algn="ctr"/>
            <a:r>
              <a:rPr lang="en-US" sz="4400" dirty="0"/>
              <a:t>Fiscal and Program Sustainability Strategies</a:t>
            </a:r>
          </a:p>
        </p:txBody>
      </p:sp>
      <p:sp>
        <p:nvSpPr>
          <p:cNvPr id="2" name="Content Placeholder 1">
            <a:extLst>
              <a:ext uri="{FF2B5EF4-FFF2-40B4-BE49-F238E27FC236}">
                <a16:creationId xmlns:a16="http://schemas.microsoft.com/office/drawing/2014/main" id="{7CE9817C-EA64-4837-8160-A862224F07DE}"/>
              </a:ext>
            </a:extLst>
          </p:cNvPr>
          <p:cNvSpPr>
            <a:spLocks noGrp="1"/>
          </p:cNvSpPr>
          <p:nvPr>
            <p:ph idx="1"/>
          </p:nvPr>
        </p:nvSpPr>
        <p:spPr>
          <a:xfrm>
            <a:off x="1319753" y="1904214"/>
            <a:ext cx="9219910" cy="4232636"/>
          </a:xfrm>
        </p:spPr>
        <p:txBody>
          <a:bodyPr>
            <a:normAutofit fontScale="92500" lnSpcReduction="10000"/>
          </a:bodyPr>
          <a:lstStyle/>
          <a:p>
            <a:pPr>
              <a:buFont typeface="Arial" panose="020B0604020202020204" pitchFamily="34" charset="0"/>
              <a:buChar char="•"/>
            </a:pPr>
            <a:r>
              <a:rPr lang="en-US" sz="2400" dirty="0"/>
              <a:t> Collaborative financing</a:t>
            </a:r>
          </a:p>
          <a:p>
            <a:pPr>
              <a:buFont typeface="Arial" panose="020B0604020202020204" pitchFamily="34" charset="0"/>
              <a:buChar char="•"/>
            </a:pPr>
            <a:r>
              <a:rPr lang="en-US" sz="2400" dirty="0"/>
              <a:t> Establish diverse funding sources prior to implementation</a:t>
            </a:r>
          </a:p>
          <a:p>
            <a:pPr>
              <a:buFont typeface="Arial" panose="020B0604020202020204" pitchFamily="34" charset="0"/>
              <a:buChar char="•"/>
            </a:pPr>
            <a:r>
              <a:rPr lang="en-US" sz="2400" dirty="0"/>
              <a:t> Medicaid is necessary but not sufficient for implementation and ongoing sustainability.  </a:t>
            </a:r>
          </a:p>
          <a:p>
            <a:pPr lvl="1">
              <a:buFont typeface="Arial" panose="020B0604020202020204" pitchFamily="34" charset="0"/>
              <a:buChar char="•"/>
            </a:pPr>
            <a:r>
              <a:rPr lang="en-US" sz="2400" dirty="0"/>
              <a:t>Coverage of youth who do not qualify for Medicaid benefits; Agency startup expenses; Costs related to turnover; Training and consultation costs</a:t>
            </a:r>
          </a:p>
          <a:p>
            <a:pPr>
              <a:buFont typeface="Arial" panose="020B0604020202020204" pitchFamily="34" charset="0"/>
              <a:buChar char="•"/>
            </a:pPr>
            <a:r>
              <a:rPr lang="en-US" sz="2400" dirty="0"/>
              <a:t> Clear billing guidance for integrated treatment</a:t>
            </a:r>
          </a:p>
          <a:p>
            <a:pPr>
              <a:buFont typeface="Arial" panose="020B0604020202020204" pitchFamily="34" charset="0"/>
              <a:buChar char="•"/>
            </a:pPr>
            <a:r>
              <a:rPr lang="en-US" sz="2400" dirty="0"/>
              <a:t> Cultivate and maintain referral source relationships</a:t>
            </a:r>
          </a:p>
          <a:p>
            <a:pPr>
              <a:buFont typeface="Arial" panose="020B0604020202020204" pitchFamily="34" charset="0"/>
              <a:buChar char="•"/>
            </a:pPr>
            <a:r>
              <a:rPr lang="en-US" sz="2400" dirty="0"/>
              <a:t> Fund the fidelity (training, consultation, technical assistance)</a:t>
            </a:r>
          </a:p>
          <a:p>
            <a:pPr>
              <a:buFont typeface="Arial" panose="020B0604020202020204" pitchFamily="34" charset="0"/>
              <a:buChar char="•"/>
            </a:pPr>
            <a:r>
              <a:rPr lang="en-US" sz="2400" dirty="0"/>
              <a:t> Develop reinvestment strategies for dollars saved</a:t>
            </a:r>
          </a:p>
          <a:p>
            <a:endParaRPr lang="en-US" dirty="0"/>
          </a:p>
        </p:txBody>
      </p:sp>
    </p:spTree>
    <p:extLst>
      <p:ext uri="{BB962C8B-B14F-4D97-AF65-F5344CB8AC3E}">
        <p14:creationId xmlns:p14="http://schemas.microsoft.com/office/powerpoint/2010/main" val="26083879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C8C42FE-B92F-439E-852B-2E1F542BFD92}"/>
              </a:ext>
            </a:extLst>
          </p:cNvPr>
          <p:cNvSpPr>
            <a:spLocks noGrp="1"/>
          </p:cNvSpPr>
          <p:nvPr>
            <p:ph type="title"/>
          </p:nvPr>
        </p:nvSpPr>
        <p:spPr/>
        <p:txBody>
          <a:bodyPr>
            <a:normAutofit/>
          </a:bodyPr>
          <a:lstStyle/>
          <a:p>
            <a:pPr algn="ctr"/>
            <a:r>
              <a:rPr lang="en-US" sz="4400" dirty="0"/>
              <a:t>Potential Sources of Funding for COD Treatments and Supports</a:t>
            </a:r>
          </a:p>
        </p:txBody>
      </p:sp>
      <p:sp>
        <p:nvSpPr>
          <p:cNvPr id="2" name="Content Placeholder 1">
            <a:extLst>
              <a:ext uri="{FF2B5EF4-FFF2-40B4-BE49-F238E27FC236}">
                <a16:creationId xmlns:a16="http://schemas.microsoft.com/office/drawing/2014/main" id="{1DE8073F-98CC-4BFB-9771-4ADA53D7F4D6}"/>
              </a:ext>
            </a:extLst>
          </p:cNvPr>
          <p:cNvSpPr>
            <a:spLocks noGrp="1"/>
          </p:cNvSpPr>
          <p:nvPr>
            <p:ph idx="1"/>
          </p:nvPr>
        </p:nvSpPr>
        <p:spPr>
          <a:xfrm>
            <a:off x="1338606" y="1825625"/>
            <a:ext cx="9332537" cy="4351338"/>
          </a:xfrm>
        </p:spPr>
        <p:txBody>
          <a:bodyPr>
            <a:normAutofit lnSpcReduction="10000"/>
          </a:bodyPr>
          <a:lstStyle/>
          <a:p>
            <a:pPr>
              <a:buFont typeface="Arial" panose="020B0604020202020204" pitchFamily="34" charset="0"/>
              <a:buChar char="•"/>
            </a:pPr>
            <a:r>
              <a:rPr lang="en-US" sz="2400" dirty="0"/>
              <a:t> Medicaid: MRO; 1915(</a:t>
            </a:r>
            <a:r>
              <a:rPr lang="en-US" sz="2400" dirty="0" err="1"/>
              <a:t>i</a:t>
            </a:r>
            <a:r>
              <a:rPr lang="en-US" sz="2400" dirty="0"/>
              <a:t>) </a:t>
            </a:r>
          </a:p>
          <a:p>
            <a:pPr>
              <a:buFont typeface="Arial" panose="020B0604020202020204" pitchFamily="34" charset="0"/>
              <a:buChar char="•"/>
            </a:pPr>
            <a:r>
              <a:rPr lang="en-US" sz="2400" dirty="0"/>
              <a:t> Child Welfare: Family First Prevention Services Act (FFPSA); IV-E Prevention Program</a:t>
            </a:r>
          </a:p>
          <a:p>
            <a:pPr>
              <a:buFont typeface="Arial" panose="020B0604020202020204" pitchFamily="34" charset="0"/>
              <a:buChar char="•"/>
            </a:pPr>
            <a:r>
              <a:rPr lang="en-US" sz="2400" dirty="0"/>
              <a:t> Juvenile Justice: Federal Grants </a:t>
            </a:r>
          </a:p>
          <a:p>
            <a:pPr>
              <a:buFont typeface="Arial" panose="020B0604020202020204" pitchFamily="34" charset="0"/>
              <a:buChar char="•"/>
            </a:pPr>
            <a:r>
              <a:rPr lang="en-US" sz="2400" dirty="0"/>
              <a:t> Education</a:t>
            </a:r>
          </a:p>
          <a:p>
            <a:pPr>
              <a:buFont typeface="Arial" panose="020B0604020202020204" pitchFamily="34" charset="0"/>
              <a:buChar char="•"/>
            </a:pPr>
            <a:r>
              <a:rPr lang="en-US" sz="2400" dirty="0"/>
              <a:t> Block Grants (Mental Health Service Block Grant/ Substance Abuse Prevention and Treatment Block Grant (SABG)</a:t>
            </a:r>
          </a:p>
          <a:p>
            <a:pPr>
              <a:buFont typeface="Arial" panose="020B0604020202020204" pitchFamily="34" charset="0"/>
              <a:buChar char="•"/>
            </a:pPr>
            <a:r>
              <a:rPr lang="en-US" sz="2400" dirty="0"/>
              <a:t> Discretionary Grants (federal, state, local): competitively awarded- e.g. SOC grants</a:t>
            </a:r>
          </a:p>
          <a:p>
            <a:pPr>
              <a:buFont typeface="Arial" panose="020B0604020202020204" pitchFamily="34" charset="0"/>
              <a:buChar char="•"/>
            </a:pPr>
            <a:r>
              <a:rPr lang="en-US" sz="2400" dirty="0"/>
              <a:t> State and local general revenue</a:t>
            </a:r>
          </a:p>
          <a:p>
            <a:pPr>
              <a:buFont typeface="Arial" panose="020B0604020202020204" pitchFamily="34" charset="0"/>
              <a:buChar char="•"/>
            </a:pPr>
            <a:endParaRPr lang="en-US" sz="2400" dirty="0"/>
          </a:p>
          <a:p>
            <a:endParaRPr lang="en-US" dirty="0"/>
          </a:p>
        </p:txBody>
      </p:sp>
    </p:spTree>
    <p:extLst>
      <p:ext uri="{BB962C8B-B14F-4D97-AF65-F5344CB8AC3E}">
        <p14:creationId xmlns:p14="http://schemas.microsoft.com/office/powerpoint/2010/main" val="1476390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35673" y="2942516"/>
            <a:ext cx="5160327" cy="972967"/>
          </a:xfrm>
        </p:spPr>
        <p:txBody>
          <a:bodyPr>
            <a:noAutofit/>
          </a:bodyPr>
          <a:lstStyle/>
          <a:p>
            <a:r>
              <a:rPr lang="en-US" sz="4800" dirty="0"/>
              <a:t>Workforce </a:t>
            </a:r>
            <a:br>
              <a:rPr lang="en-US" sz="4800" dirty="0"/>
            </a:br>
            <a:r>
              <a:rPr lang="en-US" sz="4800" dirty="0"/>
              <a:t>Development</a:t>
            </a:r>
          </a:p>
        </p:txBody>
      </p:sp>
      <p:sp>
        <p:nvSpPr>
          <p:cNvPr id="8" name="Slide Number Placeholder 2">
            <a:extLst>
              <a:ext uri="{FF2B5EF4-FFF2-40B4-BE49-F238E27FC236}">
                <a16:creationId xmlns:a16="http://schemas.microsoft.com/office/drawing/2014/main" id="{D03BB11C-9B86-4CA0-B9EB-4D61A9715A3E}"/>
              </a:ext>
            </a:extLst>
          </p:cNvPr>
          <p:cNvSpPr>
            <a:spLocks noGrp="1"/>
          </p:cNvSpPr>
          <p:nvPr>
            <p:ph type="sldNum" sz="quarter" idx="12"/>
          </p:nvPr>
        </p:nvSpPr>
        <p:spPr>
          <a:xfrm>
            <a:off x="1981200" y="6356354"/>
            <a:ext cx="2057400" cy="365125"/>
          </a:xfrm>
        </p:spPr>
        <p:txBody>
          <a:bodyPr/>
          <a:lstStyle/>
          <a:p>
            <a:fld id="{D07D4089-40B5-457D-927F-16367A53BB79}" type="slidenum">
              <a:rPr lang="en-US" smtClean="0"/>
              <a:pPr/>
              <a:t>34</a:t>
            </a:fld>
            <a:endParaRPr lang="en-US" dirty="0"/>
          </a:p>
        </p:txBody>
      </p:sp>
      <p:pic>
        <p:nvPicPr>
          <p:cNvPr id="5" name="Content Placeholder 2">
            <a:extLst>
              <a:ext uri="{FF2B5EF4-FFF2-40B4-BE49-F238E27FC236}">
                <a16:creationId xmlns:a16="http://schemas.microsoft.com/office/drawing/2014/main" id="{B1687C69-B13D-4536-AB87-C28387D5BE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9165" y="2433341"/>
            <a:ext cx="4351339" cy="3263504"/>
          </a:xfrm>
          <a:prstGeom prst="rect">
            <a:avLst/>
          </a:prstGeom>
        </p:spPr>
      </p:pic>
    </p:spTree>
    <p:extLst>
      <p:ext uri="{BB962C8B-B14F-4D97-AF65-F5344CB8AC3E}">
        <p14:creationId xmlns:p14="http://schemas.microsoft.com/office/powerpoint/2010/main" val="26725511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2639" y="775768"/>
            <a:ext cx="9799875" cy="652463"/>
          </a:xfrm>
        </p:spPr>
        <p:txBody>
          <a:bodyPr>
            <a:normAutofit/>
          </a:bodyPr>
          <a:lstStyle/>
          <a:p>
            <a:pPr algn="ctr"/>
            <a:r>
              <a:rPr lang="en-US" sz="4000" dirty="0"/>
              <a:t>Building Organizational Co-Occurring  Capacity</a:t>
            </a:r>
          </a:p>
        </p:txBody>
      </p:sp>
      <p:sp>
        <p:nvSpPr>
          <p:cNvPr id="4" name="Text Placeholder 3"/>
          <p:cNvSpPr>
            <a:spLocks noGrp="1"/>
          </p:cNvSpPr>
          <p:nvPr>
            <p:ph type="body" idx="1"/>
          </p:nvPr>
        </p:nvSpPr>
        <p:spPr>
          <a:xfrm>
            <a:off x="1162639" y="1829957"/>
            <a:ext cx="3868340" cy="496354"/>
          </a:xfrm>
        </p:spPr>
        <p:txBody>
          <a:bodyPr>
            <a:normAutofit/>
          </a:bodyPr>
          <a:lstStyle/>
          <a:p>
            <a:pPr algn="ctr"/>
            <a:r>
              <a:rPr lang="en-US" sz="2800" dirty="0"/>
              <a:t>Staffing</a:t>
            </a:r>
          </a:p>
        </p:txBody>
      </p:sp>
      <p:sp>
        <p:nvSpPr>
          <p:cNvPr id="3" name="Content Placeholder 2"/>
          <p:cNvSpPr>
            <a:spLocks noGrp="1"/>
          </p:cNvSpPr>
          <p:nvPr>
            <p:ph sz="half" idx="2"/>
          </p:nvPr>
        </p:nvSpPr>
        <p:spPr>
          <a:xfrm>
            <a:off x="1084082" y="2389640"/>
            <a:ext cx="4659702" cy="3803771"/>
          </a:xfrm>
        </p:spPr>
        <p:txBody>
          <a:bodyPr>
            <a:normAutofit/>
          </a:bodyPr>
          <a:lstStyle/>
          <a:p>
            <a:pPr>
              <a:spcBef>
                <a:spcPts val="600"/>
              </a:spcBef>
              <a:buFont typeface="Arial" panose="020B0604020202020204" pitchFamily="34" charset="0"/>
              <a:buChar char="•"/>
            </a:pPr>
            <a:r>
              <a:rPr lang="en-US" sz="2400" dirty="0"/>
              <a:t> Dually licensed clinicians or staff with dual competencies</a:t>
            </a:r>
          </a:p>
          <a:p>
            <a:pPr>
              <a:spcBef>
                <a:spcPts val="600"/>
              </a:spcBef>
              <a:buFont typeface="Arial" panose="020B0604020202020204" pitchFamily="34" charset="0"/>
              <a:buChar char="•"/>
            </a:pPr>
            <a:r>
              <a:rPr lang="en-US" sz="2400" dirty="0"/>
              <a:t> Dual training needs</a:t>
            </a:r>
          </a:p>
          <a:p>
            <a:pPr>
              <a:spcBef>
                <a:spcPts val="600"/>
              </a:spcBef>
              <a:buFont typeface="Arial" panose="020B0604020202020204" pitchFamily="34" charset="0"/>
              <a:buChar char="•"/>
            </a:pPr>
            <a:r>
              <a:rPr lang="en-US" sz="2400" dirty="0"/>
              <a:t> Dually licensed supervisor</a:t>
            </a:r>
          </a:p>
          <a:p>
            <a:pPr>
              <a:spcBef>
                <a:spcPts val="600"/>
              </a:spcBef>
              <a:buFont typeface="Arial" panose="020B0604020202020204" pitchFamily="34" charset="0"/>
              <a:buChar char="•"/>
            </a:pPr>
            <a:r>
              <a:rPr lang="en-US" sz="2400" dirty="0"/>
              <a:t> Peer supports with lived experience</a:t>
            </a:r>
          </a:p>
          <a:p>
            <a:pPr>
              <a:spcBef>
                <a:spcPts val="600"/>
              </a:spcBef>
              <a:buFont typeface="Arial" panose="020B0604020202020204" pitchFamily="34" charset="0"/>
              <a:buChar char="•"/>
            </a:pPr>
            <a:endParaRPr lang="en-US" sz="2000" dirty="0"/>
          </a:p>
        </p:txBody>
      </p:sp>
      <p:sp>
        <p:nvSpPr>
          <p:cNvPr id="5" name="Text Placeholder 4"/>
          <p:cNvSpPr>
            <a:spLocks noGrp="1"/>
          </p:cNvSpPr>
          <p:nvPr>
            <p:ph type="body" sz="quarter" idx="3"/>
          </p:nvPr>
        </p:nvSpPr>
        <p:spPr>
          <a:xfrm>
            <a:off x="6062576" y="1779022"/>
            <a:ext cx="3887391" cy="617935"/>
          </a:xfrm>
        </p:spPr>
        <p:txBody>
          <a:bodyPr>
            <a:normAutofit/>
          </a:bodyPr>
          <a:lstStyle/>
          <a:p>
            <a:pPr algn="ctr"/>
            <a:r>
              <a:rPr lang="en-US" sz="2800" dirty="0"/>
              <a:t>Administrative</a:t>
            </a:r>
          </a:p>
        </p:txBody>
      </p:sp>
      <p:sp>
        <p:nvSpPr>
          <p:cNvPr id="6" name="Content Placeholder 5"/>
          <p:cNvSpPr>
            <a:spLocks noGrp="1"/>
          </p:cNvSpPr>
          <p:nvPr>
            <p:ph sz="quarter" idx="4"/>
          </p:nvPr>
        </p:nvSpPr>
        <p:spPr>
          <a:xfrm>
            <a:off x="6096000" y="2396957"/>
            <a:ext cx="4780509" cy="3727213"/>
          </a:xfrm>
        </p:spPr>
        <p:txBody>
          <a:bodyPr>
            <a:noAutofit/>
          </a:bodyPr>
          <a:lstStyle/>
          <a:p>
            <a:pPr>
              <a:spcBef>
                <a:spcPts val="600"/>
              </a:spcBef>
              <a:buFont typeface="Arial" panose="020B0604020202020204" pitchFamily="34" charset="0"/>
              <a:buChar char="•"/>
            </a:pPr>
            <a:r>
              <a:rPr lang="en-US" sz="2400" dirty="0"/>
              <a:t> Agency: Dual certification</a:t>
            </a:r>
          </a:p>
          <a:p>
            <a:pPr>
              <a:spcBef>
                <a:spcPts val="600"/>
              </a:spcBef>
              <a:buFont typeface="Arial" panose="020B0604020202020204" pitchFamily="34" charset="0"/>
              <a:buChar char="•"/>
            </a:pPr>
            <a:r>
              <a:rPr lang="en-US" sz="2400" dirty="0"/>
              <a:t> Integrated case record</a:t>
            </a:r>
          </a:p>
          <a:p>
            <a:pPr>
              <a:spcBef>
                <a:spcPts val="600"/>
              </a:spcBef>
              <a:buFont typeface="Arial" panose="020B0604020202020204" pitchFamily="34" charset="0"/>
              <a:buChar char="•"/>
            </a:pPr>
            <a:r>
              <a:rPr lang="en-US" sz="2400" dirty="0"/>
              <a:t> Diverse funding and referral streams</a:t>
            </a:r>
          </a:p>
          <a:p>
            <a:pPr>
              <a:spcBef>
                <a:spcPts val="600"/>
              </a:spcBef>
              <a:buFont typeface="Arial" panose="020B0604020202020204" pitchFamily="34" charset="0"/>
              <a:buChar char="•"/>
            </a:pPr>
            <a:r>
              <a:rPr lang="en-US" sz="2400" dirty="0"/>
              <a:t> Agency policies that support integrated care (e.g. 42-CFR-Part 2)</a:t>
            </a:r>
          </a:p>
          <a:p>
            <a:pPr>
              <a:spcBef>
                <a:spcPts val="600"/>
              </a:spcBef>
              <a:buFont typeface="Arial" panose="020B0604020202020204" pitchFamily="34" charset="0"/>
              <a:buChar char="•"/>
            </a:pPr>
            <a:r>
              <a:rPr lang="en-US" sz="2400" dirty="0"/>
              <a:t> Tracking integrated outcomes and utilizing for program improvement</a:t>
            </a:r>
          </a:p>
        </p:txBody>
      </p:sp>
      <p:sp>
        <p:nvSpPr>
          <p:cNvPr id="8" name="Slide Number Placeholder 2">
            <a:extLst>
              <a:ext uri="{FF2B5EF4-FFF2-40B4-BE49-F238E27FC236}">
                <a16:creationId xmlns:a16="http://schemas.microsoft.com/office/drawing/2014/main" id="{952FBAD9-29A0-4C77-97BB-F4791AFD2BCB}"/>
              </a:ext>
            </a:extLst>
          </p:cNvPr>
          <p:cNvSpPr>
            <a:spLocks noGrp="1"/>
          </p:cNvSpPr>
          <p:nvPr>
            <p:ph type="sldNum" sz="quarter" idx="12"/>
          </p:nvPr>
        </p:nvSpPr>
        <p:spPr>
          <a:xfrm>
            <a:off x="1981200" y="6356354"/>
            <a:ext cx="2057400" cy="365125"/>
          </a:xfrm>
        </p:spPr>
        <p:txBody>
          <a:bodyPr/>
          <a:lstStyle/>
          <a:p>
            <a:fld id="{D07D4089-40B5-457D-927F-16367A53BB79}" type="slidenum">
              <a:rPr lang="en-US" smtClean="0"/>
              <a:pPr/>
              <a:t>35</a:t>
            </a:fld>
            <a:endParaRPr lang="en-US" dirty="0"/>
          </a:p>
        </p:txBody>
      </p:sp>
      <p:sp>
        <p:nvSpPr>
          <p:cNvPr id="9" name="Footer Placeholder 3">
            <a:extLst>
              <a:ext uri="{FF2B5EF4-FFF2-40B4-BE49-F238E27FC236}">
                <a16:creationId xmlns:a16="http://schemas.microsoft.com/office/drawing/2014/main" id="{C3C0B7EC-A7FC-48BE-BF13-84BB17256A3C}"/>
              </a:ext>
            </a:extLst>
          </p:cNvPr>
          <p:cNvSpPr txBox="1">
            <a:spLocks/>
          </p:cNvSpPr>
          <p:nvPr/>
        </p:nvSpPr>
        <p:spPr>
          <a:xfrm>
            <a:off x="2658293" y="6351095"/>
            <a:ext cx="2331719" cy="365125"/>
          </a:xfrm>
          <a:prstGeom prst="rect">
            <a:avLst/>
          </a:prstGeom>
        </p:spPr>
        <p:txBody>
          <a:bodyPr vert="horz" lIns="91440" tIns="45720" rIns="91440" bIns="45720" rtlCol="0" anchor="ctr"/>
          <a:lstStyle>
            <a:defPPr>
              <a:defRPr lang="en-US"/>
            </a:defPPr>
            <a:lvl1pPr marL="0" algn="ctr" defTabSz="914377" rtl="0" eaLnBrk="1" latinLnBrk="0" hangingPunct="1">
              <a:defRPr sz="1200" kern="1200">
                <a:solidFill>
                  <a:schemeClr val="tx1">
                    <a:tint val="75000"/>
                  </a:schemeClr>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r>
              <a:rPr lang="en-US"/>
              <a:t>Center for Innovative Practices</a:t>
            </a:r>
            <a:endParaRPr lang="en-US" dirty="0"/>
          </a:p>
        </p:txBody>
      </p:sp>
    </p:spTree>
    <p:extLst>
      <p:ext uri="{BB962C8B-B14F-4D97-AF65-F5344CB8AC3E}">
        <p14:creationId xmlns:p14="http://schemas.microsoft.com/office/powerpoint/2010/main" val="3327303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Developing the Workforce</a:t>
            </a:r>
          </a:p>
        </p:txBody>
      </p:sp>
      <p:graphicFrame>
        <p:nvGraphicFramePr>
          <p:cNvPr id="5" name="Diagram 4"/>
          <p:cNvGraphicFramePr/>
          <p:nvPr>
            <p:extLst/>
          </p:nvPr>
        </p:nvGraphicFramePr>
        <p:xfrm>
          <a:off x="1905000" y="1752600"/>
          <a:ext cx="8382000" cy="444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29661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2136" y="634966"/>
            <a:ext cx="8787727" cy="857251"/>
          </a:xfrm>
        </p:spPr>
        <p:txBody>
          <a:bodyPr>
            <a:noAutofit/>
          </a:bodyPr>
          <a:lstStyle/>
          <a:p>
            <a:pPr algn="ctr"/>
            <a:r>
              <a:rPr lang="en-US" sz="4000" dirty="0"/>
              <a:t>The Co-Occurring Workforce Reality</a:t>
            </a:r>
          </a:p>
        </p:txBody>
      </p:sp>
      <p:sp>
        <p:nvSpPr>
          <p:cNvPr id="3" name="Content Placeholder 2"/>
          <p:cNvSpPr>
            <a:spLocks noGrp="1"/>
          </p:cNvSpPr>
          <p:nvPr>
            <p:ph idx="1"/>
          </p:nvPr>
        </p:nvSpPr>
        <p:spPr>
          <a:xfrm>
            <a:off x="1164657" y="1894787"/>
            <a:ext cx="9971772" cy="3899621"/>
          </a:xfrm>
        </p:spPr>
        <p:txBody>
          <a:bodyPr>
            <a:noAutofit/>
          </a:bodyPr>
          <a:lstStyle/>
          <a:p>
            <a:pPr>
              <a:buFont typeface="Arial" panose="020B0604020202020204" pitchFamily="34" charset="0"/>
              <a:buChar char="•"/>
            </a:pPr>
            <a:r>
              <a:rPr lang="en-US" sz="2400" dirty="0"/>
              <a:t> Finding professionals prepared to provide integrated services for co-occurring needs is challenging</a:t>
            </a:r>
          </a:p>
          <a:p>
            <a:pPr>
              <a:buFont typeface="Arial" panose="020B0604020202020204" pitchFamily="34" charset="0"/>
              <a:buChar char="•"/>
            </a:pPr>
            <a:r>
              <a:rPr lang="en-US" sz="2400" dirty="0"/>
              <a:t> Most staff come with skills and perspectives specific to one area (MH or SU) </a:t>
            </a:r>
          </a:p>
          <a:p>
            <a:pPr>
              <a:buFont typeface="Arial" panose="020B0604020202020204" pitchFamily="34" charset="0"/>
              <a:buChar char="•"/>
            </a:pPr>
            <a:r>
              <a:rPr lang="en-US" sz="2400" dirty="0"/>
              <a:t> Few graduate programs offer coursework in co-occurring treatment </a:t>
            </a:r>
          </a:p>
          <a:p>
            <a:pPr>
              <a:buFont typeface="Arial" panose="020B0604020202020204" pitchFamily="34" charset="0"/>
              <a:buChar char="•"/>
            </a:pPr>
            <a:r>
              <a:rPr lang="en-US" sz="2400" dirty="0"/>
              <a:t> Shortage of professionals with SUD and co-occurring training and skill sets </a:t>
            </a:r>
          </a:p>
          <a:p>
            <a:pPr>
              <a:buFont typeface="Arial" panose="020B0604020202020204" pitchFamily="34" charset="0"/>
              <a:buChar char="•"/>
            </a:pPr>
            <a:r>
              <a:rPr lang="en-US" sz="2400" dirty="0"/>
              <a:t> Default training responsibility falls on community agencies and clinical supervisors </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a:p>
            <a:endParaRPr lang="en-US" sz="2000" dirty="0"/>
          </a:p>
        </p:txBody>
      </p:sp>
      <p:sp>
        <p:nvSpPr>
          <p:cNvPr id="5" name="Slide Number Placeholder 2">
            <a:extLst>
              <a:ext uri="{FF2B5EF4-FFF2-40B4-BE49-F238E27FC236}">
                <a16:creationId xmlns:a16="http://schemas.microsoft.com/office/drawing/2014/main" id="{1ECD5862-DDDD-43B8-9DF2-052633A1BE6D}"/>
              </a:ext>
            </a:extLst>
          </p:cNvPr>
          <p:cNvSpPr>
            <a:spLocks noGrp="1"/>
          </p:cNvSpPr>
          <p:nvPr>
            <p:ph type="sldNum" sz="quarter" idx="12"/>
          </p:nvPr>
        </p:nvSpPr>
        <p:spPr>
          <a:xfrm>
            <a:off x="1981200" y="6351095"/>
            <a:ext cx="2057400" cy="370385"/>
          </a:xfrm>
        </p:spPr>
        <p:txBody>
          <a:bodyPr/>
          <a:lstStyle/>
          <a:p>
            <a:endParaRPr lang="en-US" dirty="0"/>
          </a:p>
        </p:txBody>
      </p:sp>
      <p:sp>
        <p:nvSpPr>
          <p:cNvPr id="6" name="Footer Placeholder 3">
            <a:extLst>
              <a:ext uri="{FF2B5EF4-FFF2-40B4-BE49-F238E27FC236}">
                <a16:creationId xmlns:a16="http://schemas.microsoft.com/office/drawing/2014/main" id="{679A687E-0983-45AA-949A-5ECE929A0F7C}"/>
              </a:ext>
            </a:extLst>
          </p:cNvPr>
          <p:cNvSpPr txBox="1">
            <a:spLocks/>
          </p:cNvSpPr>
          <p:nvPr/>
        </p:nvSpPr>
        <p:spPr>
          <a:xfrm>
            <a:off x="2658293" y="6351095"/>
            <a:ext cx="2331719" cy="365125"/>
          </a:xfrm>
          <a:prstGeom prst="rect">
            <a:avLst/>
          </a:prstGeom>
        </p:spPr>
        <p:txBody>
          <a:bodyPr vert="horz" lIns="91440" tIns="45720" rIns="91440" bIns="45720" rtlCol="0" anchor="ctr"/>
          <a:lstStyle>
            <a:defPPr>
              <a:defRPr lang="en-US"/>
            </a:defPPr>
            <a:lvl1pPr marL="0" algn="ctr" defTabSz="914377" rtl="0" eaLnBrk="1" latinLnBrk="0" hangingPunct="1">
              <a:defRPr sz="1200" kern="1200">
                <a:solidFill>
                  <a:schemeClr val="tx1">
                    <a:tint val="75000"/>
                  </a:schemeClr>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577928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723345"/>
            <a:ext cx="10515600" cy="935774"/>
          </a:xfrm>
        </p:spPr>
        <p:txBody>
          <a:bodyPr>
            <a:noAutofit/>
          </a:bodyPr>
          <a:lstStyle/>
          <a:p>
            <a:pPr algn="ctr"/>
            <a:r>
              <a:rPr lang="en-US" sz="4400" dirty="0"/>
              <a:t>Systematizing Post-Service Skill Development</a:t>
            </a:r>
          </a:p>
        </p:txBody>
      </p:sp>
      <p:sp>
        <p:nvSpPr>
          <p:cNvPr id="3" name="Content Placeholder 2"/>
          <p:cNvSpPr>
            <a:spLocks noGrp="1"/>
          </p:cNvSpPr>
          <p:nvPr>
            <p:ph idx="1"/>
          </p:nvPr>
        </p:nvSpPr>
        <p:spPr>
          <a:xfrm>
            <a:off x="1505146" y="1979629"/>
            <a:ext cx="9181707" cy="4307337"/>
          </a:xfrm>
        </p:spPr>
        <p:txBody>
          <a:bodyPr>
            <a:noAutofit/>
          </a:bodyPr>
          <a:lstStyle/>
          <a:p>
            <a:pPr>
              <a:buFont typeface="Arial" panose="020B0604020202020204" pitchFamily="34" charset="0"/>
              <a:buChar char="•"/>
            </a:pPr>
            <a:r>
              <a:rPr lang="en-US" sz="2400" dirty="0"/>
              <a:t> Build comprehensive skill sets through </a:t>
            </a:r>
            <a:r>
              <a:rPr lang="en-US" sz="2400" b="1" dirty="0"/>
              <a:t>ongoing</a:t>
            </a:r>
            <a:r>
              <a:rPr lang="en-US" sz="2400" dirty="0"/>
              <a:t> </a:t>
            </a:r>
            <a:r>
              <a:rPr lang="en-US" sz="2400" b="1" dirty="0"/>
              <a:t>training, supervision, and consultation</a:t>
            </a:r>
            <a:r>
              <a:rPr lang="en-US" sz="2400" dirty="0"/>
              <a:t> and </a:t>
            </a:r>
            <a:r>
              <a:rPr lang="en-US" sz="2400" b="1" dirty="0"/>
              <a:t>applied learning</a:t>
            </a:r>
          </a:p>
          <a:p>
            <a:pPr lvl="1"/>
            <a:r>
              <a:rPr lang="en-US" sz="2200" b="1" dirty="0"/>
              <a:t>Applied learning through weekly supervision </a:t>
            </a:r>
            <a:r>
              <a:rPr lang="en-US" sz="2200" dirty="0"/>
              <a:t>with independently licensed supervisor with comprehensive skill set and scope (substance use and mental health treatment)</a:t>
            </a:r>
          </a:p>
          <a:p>
            <a:pPr lvl="1"/>
            <a:r>
              <a:rPr lang="en-US" sz="2200" b="1" dirty="0"/>
              <a:t>Outside expert training and consultation </a:t>
            </a:r>
            <a:r>
              <a:rPr lang="en-US" sz="2200" dirty="0"/>
              <a:t>(Centers of Excellence, etc.)</a:t>
            </a:r>
          </a:p>
          <a:p>
            <a:pPr lvl="2"/>
            <a:r>
              <a:rPr lang="en-US" sz="2200" dirty="0"/>
              <a:t>Quarterly targeted skill trainings</a:t>
            </a:r>
          </a:p>
          <a:p>
            <a:pPr lvl="2"/>
            <a:r>
              <a:rPr lang="en-US" sz="2200" dirty="0"/>
              <a:t>Weekly/monthly consultation </a:t>
            </a:r>
          </a:p>
          <a:p>
            <a:pPr lvl="1"/>
            <a:r>
              <a:rPr lang="en-US" sz="2200" dirty="0"/>
              <a:t>Hire staff with diverse skill sets and utilize group supervision/consultation to create "cross-training” environment </a:t>
            </a:r>
          </a:p>
          <a:p>
            <a:pPr lvl="1"/>
            <a:r>
              <a:rPr lang="en-US" sz="2200" dirty="0"/>
              <a:t>Training needs depend in part on the agency implementing the practice (SU vs. MH agency), as well as the supervisor’s areas of expertise.</a:t>
            </a:r>
          </a:p>
          <a:p>
            <a:pPr lvl="1"/>
            <a:endParaRPr lang="en-US" dirty="0"/>
          </a:p>
        </p:txBody>
      </p:sp>
    </p:spTree>
    <p:extLst>
      <p:ext uri="{BB962C8B-B14F-4D97-AF65-F5344CB8AC3E}">
        <p14:creationId xmlns:p14="http://schemas.microsoft.com/office/powerpoint/2010/main" val="15592676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9480" y="347438"/>
            <a:ext cx="7886700" cy="779647"/>
          </a:xfrm>
        </p:spPr>
        <p:txBody>
          <a:bodyPr>
            <a:normAutofit/>
          </a:bodyPr>
          <a:lstStyle/>
          <a:p>
            <a:pPr lvl="0" algn="ctr"/>
            <a:r>
              <a:rPr lang="en-US" sz="4400" dirty="0"/>
              <a:t>Important Cross-Over Skill Sets </a:t>
            </a:r>
          </a:p>
        </p:txBody>
      </p:sp>
      <p:sp>
        <p:nvSpPr>
          <p:cNvPr id="4" name="Text Placeholder 3"/>
          <p:cNvSpPr>
            <a:spLocks noGrp="1"/>
          </p:cNvSpPr>
          <p:nvPr>
            <p:ph type="body" idx="1"/>
          </p:nvPr>
        </p:nvSpPr>
        <p:spPr>
          <a:xfrm>
            <a:off x="1608646" y="1390568"/>
            <a:ext cx="3868340" cy="350255"/>
          </a:xfrm>
        </p:spPr>
        <p:txBody>
          <a:bodyPr>
            <a:normAutofit fontScale="92500" lnSpcReduction="10000"/>
          </a:bodyPr>
          <a:lstStyle/>
          <a:p>
            <a:pPr algn="ctr"/>
            <a:r>
              <a:rPr lang="en-US" dirty="0"/>
              <a:t>Mental Health</a:t>
            </a:r>
          </a:p>
        </p:txBody>
      </p:sp>
      <p:sp>
        <p:nvSpPr>
          <p:cNvPr id="3" name="Content Placeholder 2"/>
          <p:cNvSpPr>
            <a:spLocks noGrp="1"/>
          </p:cNvSpPr>
          <p:nvPr>
            <p:ph sz="half" idx="2"/>
          </p:nvPr>
        </p:nvSpPr>
        <p:spPr>
          <a:xfrm>
            <a:off x="1236092" y="1970202"/>
            <a:ext cx="4613448" cy="3859730"/>
          </a:xfrm>
        </p:spPr>
        <p:txBody>
          <a:bodyPr>
            <a:normAutofit fontScale="55000" lnSpcReduction="20000"/>
          </a:bodyPr>
          <a:lstStyle/>
          <a:p>
            <a:pPr>
              <a:buFont typeface="Arial" panose="020B0604020202020204" pitchFamily="34" charset="0"/>
              <a:buChar char="•"/>
            </a:pPr>
            <a:r>
              <a:rPr lang="en-US" sz="3600" dirty="0"/>
              <a:t>Teaching coping and adaptive skill sets</a:t>
            </a:r>
          </a:p>
          <a:p>
            <a:pPr>
              <a:buFont typeface="Arial" panose="020B0604020202020204" pitchFamily="34" charset="0"/>
              <a:buChar char="•"/>
            </a:pPr>
            <a:r>
              <a:rPr lang="en-US" sz="3600" dirty="0"/>
              <a:t>Cognitive-behavioral interventions </a:t>
            </a:r>
          </a:p>
          <a:p>
            <a:pPr>
              <a:buFont typeface="Arial" panose="020B0604020202020204" pitchFamily="34" charset="0"/>
              <a:buChar char="•"/>
            </a:pPr>
            <a:r>
              <a:rPr lang="en-US" sz="3600" dirty="0"/>
              <a:t>Trauma treatments</a:t>
            </a:r>
          </a:p>
          <a:p>
            <a:pPr>
              <a:buFont typeface="Arial" panose="020B0604020202020204" pitchFamily="34" charset="0"/>
              <a:buChar char="•"/>
            </a:pPr>
            <a:r>
              <a:rPr lang="en-US" sz="3600" dirty="0"/>
              <a:t>Family interventions</a:t>
            </a:r>
          </a:p>
          <a:p>
            <a:pPr>
              <a:buFont typeface="Arial" panose="020B0604020202020204" pitchFamily="34" charset="0"/>
              <a:buChar char="•"/>
            </a:pPr>
            <a:r>
              <a:rPr lang="en-US" sz="3600" dirty="0"/>
              <a:t>Risk and safety planning and management </a:t>
            </a:r>
          </a:p>
          <a:p>
            <a:pPr>
              <a:buFont typeface="Arial" panose="020B0604020202020204" pitchFamily="34" charset="0"/>
              <a:buChar char="•"/>
            </a:pPr>
            <a:r>
              <a:rPr lang="en-US" sz="3600" dirty="0"/>
              <a:t>Identification and linkage to supports and mentors</a:t>
            </a:r>
          </a:p>
          <a:p>
            <a:pPr>
              <a:buFont typeface="Arial" panose="020B0604020202020204" pitchFamily="34" charset="0"/>
              <a:buChar char="•"/>
            </a:pPr>
            <a:r>
              <a:rPr lang="en-US" sz="3600" dirty="0"/>
              <a:t>Resiliency promotion</a:t>
            </a:r>
          </a:p>
          <a:p>
            <a:pPr>
              <a:buFont typeface="Arial" panose="020B0604020202020204" pitchFamily="34" charset="0"/>
              <a:buChar char="•"/>
            </a:pPr>
            <a:r>
              <a:rPr lang="en-US" sz="3600" dirty="0"/>
              <a:t>Problem solving</a:t>
            </a:r>
          </a:p>
          <a:p>
            <a:pPr>
              <a:buFont typeface="Arial" panose="020B0604020202020204" pitchFamily="34" charset="0"/>
              <a:buChar char="•"/>
            </a:pPr>
            <a:r>
              <a:rPr lang="en-US" sz="3600" dirty="0"/>
              <a:t>Emotional regulation</a:t>
            </a:r>
          </a:p>
          <a:p>
            <a:endParaRPr lang="en-US" sz="3600" dirty="0"/>
          </a:p>
          <a:p>
            <a:endParaRPr lang="en-US" sz="3600" dirty="0"/>
          </a:p>
          <a:p>
            <a:endParaRPr lang="en-US" sz="3600" dirty="0"/>
          </a:p>
          <a:p>
            <a:endParaRPr lang="en-US" dirty="0"/>
          </a:p>
        </p:txBody>
      </p:sp>
      <p:sp>
        <p:nvSpPr>
          <p:cNvPr id="5" name="Text Placeholder 4"/>
          <p:cNvSpPr>
            <a:spLocks noGrp="1"/>
          </p:cNvSpPr>
          <p:nvPr>
            <p:ph type="body" sz="quarter" idx="3"/>
          </p:nvPr>
        </p:nvSpPr>
        <p:spPr>
          <a:xfrm>
            <a:off x="6428860" y="1344480"/>
            <a:ext cx="3887391" cy="350255"/>
          </a:xfrm>
        </p:spPr>
        <p:txBody>
          <a:bodyPr>
            <a:normAutofit fontScale="92500" lnSpcReduction="10000"/>
          </a:bodyPr>
          <a:lstStyle/>
          <a:p>
            <a:pPr algn="ctr"/>
            <a:r>
              <a:rPr lang="en-US" dirty="0"/>
              <a:t>Substance Use</a:t>
            </a:r>
          </a:p>
        </p:txBody>
      </p:sp>
      <p:sp>
        <p:nvSpPr>
          <p:cNvPr id="6" name="Content Placeholder 5"/>
          <p:cNvSpPr>
            <a:spLocks noGrp="1"/>
          </p:cNvSpPr>
          <p:nvPr>
            <p:ph sz="quarter" idx="4"/>
          </p:nvPr>
        </p:nvSpPr>
        <p:spPr>
          <a:xfrm>
            <a:off x="6428860" y="1970201"/>
            <a:ext cx="4393111" cy="3738677"/>
          </a:xfrm>
        </p:spPr>
        <p:txBody>
          <a:bodyPr>
            <a:normAutofit fontScale="55000" lnSpcReduction="20000"/>
          </a:bodyPr>
          <a:lstStyle/>
          <a:p>
            <a:pPr>
              <a:buFont typeface="Arial" panose="020B0604020202020204" pitchFamily="34" charset="0"/>
              <a:buChar char="•"/>
            </a:pPr>
            <a:r>
              <a:rPr lang="en-US" sz="3800" dirty="0"/>
              <a:t>Functional analysis (triggers etc.)</a:t>
            </a:r>
          </a:p>
          <a:p>
            <a:pPr>
              <a:buFont typeface="Arial" panose="020B0604020202020204" pitchFamily="34" charset="0"/>
              <a:buChar char="•"/>
            </a:pPr>
            <a:r>
              <a:rPr lang="en-US" sz="3800" dirty="0"/>
              <a:t>Motivational and incentivizing strategies (e.g. MI; CM, etc.)</a:t>
            </a:r>
          </a:p>
          <a:p>
            <a:pPr>
              <a:buFont typeface="Arial" panose="020B0604020202020204" pitchFamily="34" charset="0"/>
              <a:buChar char="•"/>
            </a:pPr>
            <a:r>
              <a:rPr lang="en-US" sz="3800" dirty="0"/>
              <a:t>Peer interventions (pro-social peers)</a:t>
            </a:r>
          </a:p>
          <a:p>
            <a:pPr>
              <a:buFont typeface="Arial" panose="020B0604020202020204" pitchFamily="34" charset="0"/>
              <a:buChar char="•"/>
            </a:pPr>
            <a:r>
              <a:rPr lang="en-US" sz="3800" dirty="0"/>
              <a:t>Pro-social &amp; structured activities</a:t>
            </a:r>
          </a:p>
          <a:p>
            <a:pPr>
              <a:buFont typeface="Arial" panose="020B0604020202020204" pitchFamily="34" charset="0"/>
              <a:buChar char="•"/>
            </a:pPr>
            <a:r>
              <a:rPr lang="en-US" sz="3800" dirty="0"/>
              <a:t>Risk reduction</a:t>
            </a:r>
          </a:p>
          <a:p>
            <a:pPr>
              <a:buFont typeface="Arial" panose="020B0604020202020204" pitchFamily="34" charset="0"/>
              <a:buChar char="•"/>
            </a:pPr>
            <a:r>
              <a:rPr lang="en-US" sz="3800" dirty="0"/>
              <a:t>Planning for future challenges to recovery/wellness</a:t>
            </a:r>
          </a:p>
          <a:p>
            <a:pPr>
              <a:buFont typeface="Arial" panose="020B0604020202020204" pitchFamily="34" charset="0"/>
              <a:buChar char="•"/>
            </a:pPr>
            <a:r>
              <a:rPr lang="en-US" sz="3800" dirty="0"/>
              <a:t>Psychoeducation</a:t>
            </a:r>
          </a:p>
          <a:p>
            <a:endParaRPr lang="en-US" sz="3200" dirty="0"/>
          </a:p>
          <a:p>
            <a:endParaRPr lang="en-US" dirty="0"/>
          </a:p>
        </p:txBody>
      </p:sp>
      <p:sp>
        <p:nvSpPr>
          <p:cNvPr id="8" name="Left-Right Arrow 7"/>
          <p:cNvSpPr/>
          <p:nvPr/>
        </p:nvSpPr>
        <p:spPr>
          <a:xfrm>
            <a:off x="5391665" y="2497168"/>
            <a:ext cx="742951" cy="3634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9" name="Left-Right Arrow 8"/>
          <p:cNvSpPr/>
          <p:nvPr/>
        </p:nvSpPr>
        <p:spPr>
          <a:xfrm>
            <a:off x="5353048" y="4163550"/>
            <a:ext cx="742951" cy="3634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sp>
        <p:nvSpPr>
          <p:cNvPr id="7" name="TextBox 6"/>
          <p:cNvSpPr txBox="1"/>
          <p:nvPr/>
        </p:nvSpPr>
        <p:spPr>
          <a:xfrm>
            <a:off x="3035431" y="5670520"/>
            <a:ext cx="6344239" cy="461665"/>
          </a:xfrm>
          <a:prstGeom prst="rect">
            <a:avLst/>
          </a:prstGeom>
          <a:noFill/>
        </p:spPr>
        <p:txBody>
          <a:bodyPr wrap="square" rtlCol="0">
            <a:spAutoFit/>
          </a:bodyPr>
          <a:lstStyle/>
          <a:p>
            <a:r>
              <a:rPr lang="en-US" sz="2400" b="1" dirty="0"/>
              <a:t>Trauma-Informed Care and Cultural Competency</a:t>
            </a:r>
          </a:p>
        </p:txBody>
      </p:sp>
      <p:sp>
        <p:nvSpPr>
          <p:cNvPr id="12" name="Footer Placeholder 3">
            <a:extLst>
              <a:ext uri="{FF2B5EF4-FFF2-40B4-BE49-F238E27FC236}">
                <a16:creationId xmlns:a16="http://schemas.microsoft.com/office/drawing/2014/main" id="{F98202AC-7E59-4314-ACD6-9EBB04272F89}"/>
              </a:ext>
            </a:extLst>
          </p:cNvPr>
          <p:cNvSpPr txBox="1">
            <a:spLocks/>
          </p:cNvSpPr>
          <p:nvPr/>
        </p:nvSpPr>
        <p:spPr>
          <a:xfrm>
            <a:off x="2658293" y="6351095"/>
            <a:ext cx="2331719" cy="365125"/>
          </a:xfrm>
          <a:prstGeom prst="rect">
            <a:avLst/>
          </a:prstGeom>
        </p:spPr>
        <p:txBody>
          <a:bodyPr vert="horz" lIns="91440" tIns="45720" rIns="91440" bIns="45720" rtlCol="0" anchor="ctr"/>
          <a:lstStyle>
            <a:defPPr>
              <a:defRPr lang="en-US"/>
            </a:defPPr>
            <a:lvl1pPr marL="0" algn="ctr" defTabSz="914377" rtl="0" eaLnBrk="1" latinLnBrk="0" hangingPunct="1">
              <a:defRPr sz="1200" kern="1200">
                <a:solidFill>
                  <a:schemeClr val="tx1">
                    <a:tint val="75000"/>
                  </a:schemeClr>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794610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450" y="889159"/>
            <a:ext cx="7886700" cy="639762"/>
          </a:xfrm>
        </p:spPr>
        <p:txBody>
          <a:bodyPr>
            <a:normAutofit fontScale="90000"/>
          </a:bodyPr>
          <a:lstStyle/>
          <a:p>
            <a:pPr algn="ctr"/>
            <a:r>
              <a:rPr lang="en-US" dirty="0"/>
              <a:t>Co-Occurring Disorders</a:t>
            </a:r>
          </a:p>
        </p:txBody>
      </p:sp>
      <p:sp>
        <p:nvSpPr>
          <p:cNvPr id="3" name="Content Placeholder 2"/>
          <p:cNvSpPr>
            <a:spLocks noGrp="1"/>
          </p:cNvSpPr>
          <p:nvPr>
            <p:ph idx="1"/>
          </p:nvPr>
        </p:nvSpPr>
        <p:spPr>
          <a:xfrm>
            <a:off x="1219200" y="1951348"/>
            <a:ext cx="9855200" cy="3697612"/>
          </a:xfrm>
        </p:spPr>
        <p:txBody>
          <a:bodyPr>
            <a:normAutofit fontScale="92500" lnSpcReduction="10000"/>
          </a:bodyPr>
          <a:lstStyle/>
          <a:p>
            <a:pPr>
              <a:buFont typeface="Arial" panose="020B0604020202020204" pitchFamily="34" charset="0"/>
              <a:buChar char="•"/>
            </a:pPr>
            <a:r>
              <a:rPr lang="en-US" sz="2800" dirty="0"/>
              <a:t> </a:t>
            </a:r>
            <a:r>
              <a:rPr lang="en-US" sz="2600" dirty="0"/>
              <a:t>The term “co-occurring” describes two or more disorders that are independent of the other and are not simply a cluster of symptoms resulting from [a single] disorder (CSAT, 2005). </a:t>
            </a:r>
          </a:p>
          <a:p>
            <a:pPr>
              <a:buFont typeface="Arial" panose="020B0604020202020204" pitchFamily="34" charset="0"/>
              <a:buChar char="•"/>
            </a:pPr>
            <a:r>
              <a:rPr lang="en-US" sz="2600" dirty="0"/>
              <a:t> Co-occurring disorders implies interactions between the illnesses that can worsen the course of both (NIDA).</a:t>
            </a:r>
          </a:p>
          <a:p>
            <a:pPr>
              <a:buFont typeface="Arial" panose="020B0604020202020204" pitchFamily="34" charset="0"/>
              <a:buChar char="•"/>
            </a:pPr>
            <a:r>
              <a:rPr lang="en-US" sz="2600" dirty="0"/>
              <a:t>Youth with COD present with complex sets of externalizing, internalizing &amp; substance use symptom patterns and vary in their onset, presentation, and severity. </a:t>
            </a:r>
          </a:p>
          <a:p>
            <a:pPr>
              <a:buFont typeface="Arial" panose="020B0604020202020204" pitchFamily="34" charset="0"/>
              <a:buChar char="•"/>
            </a:pPr>
            <a:r>
              <a:rPr lang="en-US" sz="2600" dirty="0"/>
              <a:t> Contextual factors (peers, family, school, neighborhood) play a mediating role in youth behaviors, use patterns, and recovery trajectory. </a:t>
            </a:r>
          </a:p>
          <a:p>
            <a:pPr>
              <a:buFont typeface="Arial" panose="020B0604020202020204" pitchFamily="34" charset="0"/>
              <a:buChar char="•"/>
            </a:pPr>
            <a:endParaRPr lang="en-US" sz="1800" dirty="0"/>
          </a:p>
        </p:txBody>
      </p:sp>
    </p:spTree>
    <p:extLst>
      <p:ext uri="{BB962C8B-B14F-4D97-AF65-F5344CB8AC3E}">
        <p14:creationId xmlns:p14="http://schemas.microsoft.com/office/powerpoint/2010/main" val="12779778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nvPr>
        </p:nvGraphicFramePr>
        <p:xfrm>
          <a:off x="1752600" y="304800"/>
          <a:ext cx="8686800" cy="632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85469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66961"/>
            <a:ext cx="10515600" cy="982908"/>
          </a:xfrm>
        </p:spPr>
        <p:txBody>
          <a:bodyPr/>
          <a:lstStyle/>
          <a:p>
            <a:pPr algn="ctr"/>
            <a:r>
              <a:rPr lang="en-US" dirty="0"/>
              <a:t>Implementation Lessons Learned</a:t>
            </a:r>
          </a:p>
        </p:txBody>
      </p:sp>
      <p:sp>
        <p:nvSpPr>
          <p:cNvPr id="3" name="Content Placeholder 2"/>
          <p:cNvSpPr>
            <a:spLocks noGrp="1"/>
          </p:cNvSpPr>
          <p:nvPr>
            <p:ph idx="1"/>
          </p:nvPr>
        </p:nvSpPr>
        <p:spPr>
          <a:xfrm>
            <a:off x="1146928" y="1838227"/>
            <a:ext cx="9898143" cy="4594894"/>
          </a:xfrm>
        </p:spPr>
        <p:txBody>
          <a:bodyPr>
            <a:noAutofit/>
          </a:bodyPr>
          <a:lstStyle/>
          <a:p>
            <a:pPr>
              <a:buFont typeface="Arial" panose="020B0604020202020204" pitchFamily="34" charset="0"/>
              <a:buChar char="•"/>
            </a:pPr>
            <a:r>
              <a:rPr lang="en-US" sz="2400" dirty="0"/>
              <a:t> Develop a comprehensive implementation approach that includes public awareness, outreach, access, availability, capacity, and quality</a:t>
            </a:r>
          </a:p>
          <a:p>
            <a:pPr>
              <a:buFont typeface="Arial" panose="020B0604020202020204" pitchFamily="34" charset="0"/>
              <a:buChar char="•"/>
            </a:pPr>
            <a:r>
              <a:rPr lang="en-US" sz="2400" dirty="0"/>
              <a:t> Create meaningful roles for youth and family peer support that are structurally embedded into the programming.</a:t>
            </a:r>
          </a:p>
          <a:p>
            <a:pPr>
              <a:buFont typeface="Arial" panose="020B0604020202020204" pitchFamily="34" charset="0"/>
              <a:buChar char="•"/>
            </a:pPr>
            <a:r>
              <a:rPr lang="en-US" sz="2400" dirty="0"/>
              <a:t> Cultivate cross-system relationships – especially with the courts and schools</a:t>
            </a:r>
          </a:p>
          <a:p>
            <a:pPr>
              <a:buFont typeface="Arial" panose="020B0604020202020204" pitchFamily="34" charset="0"/>
              <a:buChar char="•"/>
            </a:pPr>
            <a:r>
              <a:rPr lang="en-US" sz="2400" dirty="0"/>
              <a:t> Education of referral sources about prevalence of youth with co-occurring disorders and need for integrated treatment</a:t>
            </a:r>
          </a:p>
          <a:p>
            <a:pPr>
              <a:buFont typeface="Arial" panose="020B0604020202020204" pitchFamily="34" charset="0"/>
              <a:buChar char="•"/>
            </a:pPr>
            <a:r>
              <a:rPr lang="en-US" sz="2400" dirty="0"/>
              <a:t> Adjust expectations to what is achievable (treatment outcomes, retention) </a:t>
            </a:r>
          </a:p>
          <a:p>
            <a:pPr>
              <a:buFont typeface="Arial" panose="020B0604020202020204" pitchFamily="34" charset="0"/>
              <a:buChar char="•"/>
            </a:pPr>
            <a:r>
              <a:rPr lang="en-US" sz="2400" dirty="0"/>
              <a:t> Start where you are</a:t>
            </a:r>
          </a:p>
          <a:p>
            <a:pPr>
              <a:buFont typeface="Arial" panose="020B0604020202020204" pitchFamily="34" charset="0"/>
              <a:buChar char="•"/>
            </a:pPr>
            <a:r>
              <a:rPr lang="en-US" sz="2400" dirty="0"/>
              <a:t> Integrated programming is doable and sustainable</a:t>
            </a:r>
          </a:p>
          <a:p>
            <a:pPr>
              <a:buFont typeface="Arial" panose="020B0604020202020204" pitchFamily="34" charset="0"/>
              <a:buChar char="•"/>
            </a:pPr>
            <a:r>
              <a:rPr lang="en-US" sz="2400" dirty="0"/>
              <a:t> </a:t>
            </a:r>
          </a:p>
        </p:txBody>
      </p:sp>
      <p:sp>
        <p:nvSpPr>
          <p:cNvPr id="5" name="Slide Number Placeholder 2">
            <a:extLst>
              <a:ext uri="{FF2B5EF4-FFF2-40B4-BE49-F238E27FC236}">
                <a16:creationId xmlns:a16="http://schemas.microsoft.com/office/drawing/2014/main" id="{972FCCF1-F0D1-4ED8-9DFE-775FC25A51F9}"/>
              </a:ext>
            </a:extLst>
          </p:cNvPr>
          <p:cNvSpPr>
            <a:spLocks noGrp="1"/>
          </p:cNvSpPr>
          <p:nvPr>
            <p:ph type="sldNum" sz="quarter" idx="12"/>
          </p:nvPr>
        </p:nvSpPr>
        <p:spPr>
          <a:xfrm>
            <a:off x="1981200" y="6356354"/>
            <a:ext cx="2057400" cy="365125"/>
          </a:xfrm>
        </p:spPr>
        <p:txBody>
          <a:bodyPr/>
          <a:lstStyle/>
          <a:p>
            <a:fld id="{D07D4089-40B5-457D-927F-16367A53BB79}" type="slidenum">
              <a:rPr lang="en-US" smtClean="0"/>
              <a:pPr/>
              <a:t>41</a:t>
            </a:fld>
            <a:endParaRPr lang="en-US" dirty="0"/>
          </a:p>
        </p:txBody>
      </p:sp>
      <p:sp>
        <p:nvSpPr>
          <p:cNvPr id="6" name="Footer Placeholder 3">
            <a:extLst>
              <a:ext uri="{FF2B5EF4-FFF2-40B4-BE49-F238E27FC236}">
                <a16:creationId xmlns:a16="http://schemas.microsoft.com/office/drawing/2014/main" id="{3F98367F-35C6-4A78-8EF9-854A01AEAD9F}"/>
              </a:ext>
            </a:extLst>
          </p:cNvPr>
          <p:cNvSpPr txBox="1">
            <a:spLocks/>
          </p:cNvSpPr>
          <p:nvPr/>
        </p:nvSpPr>
        <p:spPr>
          <a:xfrm>
            <a:off x="2658293" y="6351095"/>
            <a:ext cx="2331719" cy="365125"/>
          </a:xfrm>
          <a:prstGeom prst="rect">
            <a:avLst/>
          </a:prstGeom>
        </p:spPr>
        <p:txBody>
          <a:bodyPr vert="horz" lIns="91440" tIns="45720" rIns="91440" bIns="45720" rtlCol="0" anchor="ctr"/>
          <a:lstStyle>
            <a:defPPr>
              <a:defRPr lang="en-US"/>
            </a:defPPr>
            <a:lvl1pPr marL="0" algn="ctr" defTabSz="914377" rtl="0" eaLnBrk="1" latinLnBrk="0" hangingPunct="1">
              <a:defRPr sz="1200" kern="1200">
                <a:solidFill>
                  <a:schemeClr val="tx1">
                    <a:tint val="75000"/>
                  </a:schemeClr>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7533705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9393"/>
            <a:ext cx="10515600" cy="427355"/>
          </a:xfrm>
        </p:spPr>
        <p:txBody>
          <a:bodyPr>
            <a:normAutofit fontScale="90000"/>
          </a:bodyPr>
          <a:lstStyle/>
          <a:p>
            <a:pPr algn="ctr"/>
            <a:r>
              <a:rPr lang="en-US" dirty="0"/>
              <a:t>References </a:t>
            </a:r>
          </a:p>
        </p:txBody>
      </p:sp>
      <p:sp>
        <p:nvSpPr>
          <p:cNvPr id="3" name="Content Placeholder 2"/>
          <p:cNvSpPr>
            <a:spLocks noGrp="1"/>
          </p:cNvSpPr>
          <p:nvPr>
            <p:ph idx="1"/>
          </p:nvPr>
        </p:nvSpPr>
        <p:spPr>
          <a:xfrm>
            <a:off x="1300900" y="1800520"/>
            <a:ext cx="9860436" cy="4242062"/>
          </a:xfrm>
        </p:spPr>
        <p:txBody>
          <a:bodyPr>
            <a:noAutofit/>
          </a:bodyPr>
          <a:lstStyle/>
          <a:p>
            <a:pPr>
              <a:spcBef>
                <a:spcPts val="0"/>
              </a:spcBef>
              <a:spcAft>
                <a:spcPts val="600"/>
              </a:spcAft>
              <a:buFont typeface="Arial" panose="020B0604020202020204" pitchFamily="34" charset="0"/>
              <a:buChar char="•"/>
            </a:pPr>
            <a:r>
              <a:rPr lang="en-US" sz="1700" dirty="0"/>
              <a:t>Alegria, M., Carson N. J., Goncalves, M. &amp; Keefe, K. (2011). Disparities in treatment for substance use disorders and co-occurring disorders for ethnic/racial minority youth. J Am </a:t>
            </a:r>
            <a:r>
              <a:rPr lang="en-US" sz="1700" dirty="0" err="1"/>
              <a:t>Acad</a:t>
            </a:r>
            <a:r>
              <a:rPr lang="en-US" sz="1700" dirty="0"/>
              <a:t> Child </a:t>
            </a:r>
            <a:r>
              <a:rPr lang="en-US" sz="1700" dirty="0" err="1"/>
              <a:t>Adolesc</a:t>
            </a:r>
            <a:r>
              <a:rPr lang="en-US" sz="1700" dirty="0"/>
              <a:t> Psychiatry. 2011 January ; 50(1): 22–31. doi:10.1016/j.jaac.2010.10.005.</a:t>
            </a:r>
          </a:p>
          <a:p>
            <a:pPr>
              <a:spcBef>
                <a:spcPts val="0"/>
              </a:spcBef>
              <a:spcAft>
                <a:spcPts val="600"/>
              </a:spcAft>
              <a:buFont typeface="Arial" panose="020B0604020202020204" pitchFamily="34" charset="0"/>
              <a:buChar char="•"/>
            </a:pPr>
            <a:r>
              <a:rPr lang="en-US" sz="1700" dirty="0"/>
              <a:t>Center for Substance Abuse Treatment. (2006).  </a:t>
            </a:r>
            <a:r>
              <a:rPr lang="en-US" sz="1700" i="1" dirty="0"/>
              <a:t>Screening, Assessment and Treatment Planning for Persons With Co-Occurring Disorders.</a:t>
            </a:r>
            <a:r>
              <a:rPr lang="en-US" sz="1700" dirty="0"/>
              <a:t> COCE Overview Paper 2.  (DHHS Publication No. (SMA) 06-4164) Rockville, MD: Substance Abuse and Mental Health Services Administration, and Center for Mental Health Services.</a:t>
            </a:r>
          </a:p>
          <a:p>
            <a:pPr>
              <a:spcBef>
                <a:spcPts val="0"/>
              </a:spcBef>
              <a:spcAft>
                <a:spcPts val="600"/>
              </a:spcAft>
              <a:buFont typeface="Arial" panose="020B0604020202020204" pitchFamily="34" charset="0"/>
              <a:buChar char="•"/>
            </a:pPr>
            <a:r>
              <a:rPr lang="en-US" sz="1700" dirty="0"/>
              <a:t>Center for Substance Abuse Treatment. </a:t>
            </a:r>
            <a:r>
              <a:rPr lang="en-US" sz="1700" i="1" dirty="0"/>
              <a:t>Substance Abuse Treatment for Persons With Co-Occurring Disorders. </a:t>
            </a:r>
            <a:r>
              <a:rPr lang="en-US" sz="1700" dirty="0"/>
              <a:t>Rockville (MD): Substance Abuse and Mental Health Services Administration (US); 2005. (Treatment Improvement Protocol (TIP) Series, No. 42.) Available from: </a:t>
            </a:r>
            <a:r>
              <a:rPr lang="en-US" sz="1700" dirty="0">
                <a:hlinkClick r:id="rId2"/>
              </a:rPr>
              <a:t>http://www.ncbi.nlm.nih.gov/books/NBK64197/</a:t>
            </a:r>
            <a:endParaRPr lang="en-US" sz="1700" dirty="0"/>
          </a:p>
          <a:p>
            <a:pPr>
              <a:spcBef>
                <a:spcPts val="0"/>
              </a:spcBef>
              <a:spcAft>
                <a:spcPts val="600"/>
              </a:spcAft>
              <a:buFont typeface="Arial" panose="020B0604020202020204" pitchFamily="34" charset="0"/>
              <a:buChar char="•"/>
            </a:pPr>
            <a:r>
              <a:rPr lang="en-US" sz="1700" dirty="0"/>
              <a:t>Dennis, M. L., Godley S. H., Diamond, G., </a:t>
            </a:r>
            <a:r>
              <a:rPr lang="en-US" sz="1700" dirty="0" err="1"/>
              <a:t>Tims</a:t>
            </a:r>
            <a:r>
              <a:rPr lang="en-US" sz="1700" dirty="0"/>
              <a:t>, F.M., </a:t>
            </a:r>
            <a:r>
              <a:rPr lang="en-US" sz="1700" dirty="0" err="1"/>
              <a:t>Babor</a:t>
            </a:r>
            <a:r>
              <a:rPr lang="en-US" sz="1700" dirty="0"/>
              <a:t>, T., Donaldson, J., … Funk, R. (2004). The Cannabis Youth Treatment (CYT) Study: Main findings from two randomized trials. Journal of Substance Abuse Treatment, 27, 197- 213.</a:t>
            </a:r>
          </a:p>
          <a:p>
            <a:pPr>
              <a:spcBef>
                <a:spcPts val="0"/>
              </a:spcBef>
              <a:spcAft>
                <a:spcPts val="600"/>
              </a:spcAft>
              <a:buFont typeface="Arial" panose="020B0604020202020204" pitchFamily="34" charset="0"/>
              <a:buChar char="•"/>
            </a:pPr>
            <a:r>
              <a:rPr lang="en-US" sz="1700" dirty="0"/>
              <a:t>Godley, M. D., Godley, S. H., Dennis, M. L., Funk, R. R., </a:t>
            </a:r>
            <a:r>
              <a:rPr lang="en-US" sz="1700" dirty="0" err="1"/>
              <a:t>Passetti</a:t>
            </a:r>
            <a:r>
              <a:rPr lang="en-US" sz="1700" dirty="0"/>
              <a:t>, L. L., &amp; Petry,  N. M. (2013) </a:t>
            </a:r>
          </a:p>
          <a:p>
            <a:pPr>
              <a:spcBef>
                <a:spcPts val="0"/>
              </a:spcBef>
              <a:spcAft>
                <a:spcPts val="600"/>
              </a:spcAft>
              <a:buFont typeface="Arial" panose="020B0604020202020204" pitchFamily="34" charset="0"/>
              <a:buChar char="•"/>
            </a:pPr>
            <a:r>
              <a:rPr lang="en-US" sz="1700" dirty="0" err="1"/>
              <a:t>Hefflinger</a:t>
            </a:r>
            <a:r>
              <a:rPr lang="en-US" sz="1700" dirty="0"/>
              <a:t>, C., Chatman, J., Saunders, R. (2006). Racial and Gender Differences in Utilization of Medicaid Substance Abuse Services Among Adolescents. Psychiatric Services,  Vol. 57 No. 4, pp. 504-511.</a:t>
            </a:r>
          </a:p>
        </p:txBody>
      </p:sp>
      <p:sp>
        <p:nvSpPr>
          <p:cNvPr id="5" name="Slide Number Placeholder 2">
            <a:extLst>
              <a:ext uri="{FF2B5EF4-FFF2-40B4-BE49-F238E27FC236}">
                <a16:creationId xmlns:a16="http://schemas.microsoft.com/office/drawing/2014/main" id="{0E2EDC0C-1B66-4886-89E7-63DE801278BF}"/>
              </a:ext>
            </a:extLst>
          </p:cNvPr>
          <p:cNvSpPr>
            <a:spLocks noGrp="1"/>
          </p:cNvSpPr>
          <p:nvPr>
            <p:ph type="sldNum" sz="quarter" idx="12"/>
          </p:nvPr>
        </p:nvSpPr>
        <p:spPr>
          <a:xfrm>
            <a:off x="1981200" y="6356354"/>
            <a:ext cx="2057400" cy="365125"/>
          </a:xfrm>
        </p:spPr>
        <p:txBody>
          <a:bodyPr/>
          <a:lstStyle/>
          <a:p>
            <a:fld id="{D07D4089-40B5-457D-927F-16367A53BB79}" type="slidenum">
              <a:rPr lang="en-US" smtClean="0"/>
              <a:pPr/>
              <a:t>42</a:t>
            </a:fld>
            <a:endParaRPr lang="en-US" dirty="0"/>
          </a:p>
        </p:txBody>
      </p:sp>
    </p:spTree>
    <p:extLst>
      <p:ext uri="{BB962C8B-B14F-4D97-AF65-F5344CB8AC3E}">
        <p14:creationId xmlns:p14="http://schemas.microsoft.com/office/powerpoint/2010/main" val="19912949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1A429-291E-4A27-AF7B-4A919D5F8978}"/>
              </a:ext>
            </a:extLst>
          </p:cNvPr>
          <p:cNvSpPr>
            <a:spLocks noGrp="1"/>
          </p:cNvSpPr>
          <p:nvPr>
            <p:ph type="title"/>
          </p:nvPr>
        </p:nvSpPr>
        <p:spPr>
          <a:xfrm>
            <a:off x="838200" y="855319"/>
            <a:ext cx="10515600" cy="690677"/>
          </a:xfrm>
        </p:spPr>
        <p:txBody>
          <a:bodyPr>
            <a:normAutofit fontScale="90000"/>
          </a:bodyPr>
          <a:lstStyle/>
          <a:p>
            <a:pPr algn="ctr"/>
            <a:r>
              <a:rPr lang="en-US" dirty="0"/>
              <a:t>References (Con.)</a:t>
            </a:r>
          </a:p>
        </p:txBody>
      </p:sp>
      <p:sp>
        <p:nvSpPr>
          <p:cNvPr id="3" name="Content Placeholder 2">
            <a:extLst>
              <a:ext uri="{FF2B5EF4-FFF2-40B4-BE49-F238E27FC236}">
                <a16:creationId xmlns:a16="http://schemas.microsoft.com/office/drawing/2014/main" id="{CA40BA5F-F857-4748-BE8B-FFB57743AF34}"/>
              </a:ext>
            </a:extLst>
          </p:cNvPr>
          <p:cNvSpPr>
            <a:spLocks noGrp="1"/>
          </p:cNvSpPr>
          <p:nvPr>
            <p:ph idx="1"/>
          </p:nvPr>
        </p:nvSpPr>
        <p:spPr>
          <a:xfrm>
            <a:off x="1036948" y="1781666"/>
            <a:ext cx="10316852" cy="4826523"/>
          </a:xfrm>
        </p:spPr>
        <p:txBody>
          <a:bodyPr>
            <a:normAutofit fontScale="32500" lnSpcReduction="20000"/>
          </a:bodyPr>
          <a:lstStyle/>
          <a:p>
            <a:pPr>
              <a:buFont typeface="Arial" panose="020B0604020202020204" pitchFamily="34" charset="0"/>
              <a:buChar char="•"/>
            </a:pPr>
            <a:r>
              <a:rPr lang="en-US" sz="4600" dirty="0"/>
              <a:t>Kanary, P., Shepler, R. &amp; Fox, M. (2014). Providing Effective Treatment for Youth with Co-Occurring Disorders. Advancing Juvenile Drug Treatment Courts: Policy and Program Briefs.  National Center for Mental Health and Juvenile Justice &amp; National Council of Juvenile and Family Court Judges.</a:t>
            </a:r>
          </a:p>
          <a:p>
            <a:pPr>
              <a:buFont typeface="Arial" panose="020B0604020202020204" pitchFamily="34" charset="0"/>
              <a:buChar char="•"/>
            </a:pPr>
            <a:r>
              <a:rPr lang="en-US" sz="4600" dirty="0"/>
              <a:t>Lopez, C.M., Andrews, A.R., Chisolm, A. M., de Arellano, M. A., Saunders, B. &amp; Kilpatrick, D.G. (2017). Racial/Ethnic Differences in Trauma Exposure and Mental Health Disorders in Adolescents. </a:t>
            </a:r>
            <a:r>
              <a:rPr lang="fr-FR" sz="4600" dirty="0"/>
              <a:t>Cultural Diversity &amp; Ethnic Minority Psychology. 23(3): 382–387.</a:t>
            </a:r>
            <a:endParaRPr lang="en-US" sz="4600" dirty="0"/>
          </a:p>
          <a:p>
            <a:pPr>
              <a:buFont typeface="Arial" panose="020B0604020202020204" pitchFamily="34" charset="0"/>
              <a:buChar char="•"/>
            </a:pPr>
            <a:r>
              <a:rPr lang="en-US" sz="4600" dirty="0"/>
              <a:t>The National Center on Addiction and Substance Abuse at Columbia University. (2012). Addiction Medicine: Closing the Gap Between Science and Practice. New York: The National Center on Addiction and Substance Abuse at Columbia University. http://www.casacolumbia.org/upload/2012/20120626addictionmed.pdf</a:t>
            </a:r>
          </a:p>
          <a:p>
            <a:pPr>
              <a:buFont typeface="Arial" panose="020B0604020202020204" pitchFamily="34" charset="0"/>
              <a:buChar char="•"/>
            </a:pPr>
            <a:r>
              <a:rPr lang="en-US" sz="4600" dirty="0"/>
              <a:t>National Institute on Drug Abuse. (2010). Comorbidity: Addiction and Other Mental Illnesses. (NIH Publication No. 10-5771). Washington, DC. </a:t>
            </a:r>
          </a:p>
          <a:p>
            <a:pPr>
              <a:buFont typeface="Arial" panose="020B0604020202020204" pitchFamily="34" charset="0"/>
              <a:buChar char="•"/>
            </a:pPr>
            <a:r>
              <a:rPr lang="en-US" sz="4600" dirty="0"/>
              <a:t>National Institute of Drug Abuse (January, 2014). Principles of Adolescent Substance Use Disorder Treatment: A Research-Based Guide, NIH Publication Number 14-7953.</a:t>
            </a:r>
          </a:p>
          <a:p>
            <a:pPr>
              <a:buFont typeface="Arial" panose="020B0604020202020204" pitchFamily="34" charset="0"/>
              <a:buChar char="•"/>
            </a:pPr>
            <a:r>
              <a:rPr lang="en-US" sz="4600" dirty="0"/>
              <a:t>Shepler, R., Newman, D., </a:t>
            </a:r>
            <a:r>
              <a:rPr lang="en-US" sz="4600" dirty="0" err="1"/>
              <a:t>Cleminshaw</a:t>
            </a:r>
            <a:r>
              <a:rPr lang="en-US" sz="4600" dirty="0"/>
              <a:t>, H, Webb, T. &amp; </a:t>
            </a:r>
            <a:r>
              <a:rPr lang="en-US" sz="4600" dirty="0" err="1"/>
              <a:t>Baltranic</a:t>
            </a:r>
            <a:r>
              <a:rPr lang="en-US" sz="4600" dirty="0"/>
              <a:t>, E. (2013). A comparison study of treatment programs for youth offenders with co-occurring disorders. Behavioral Health in Ohio: Current Research Trends, 1(2), 7-17. Ohio Dept of Mental Health: Columbus, Ohio.</a:t>
            </a:r>
          </a:p>
          <a:p>
            <a:pPr>
              <a:buFont typeface="Arial" panose="020B0604020202020204" pitchFamily="34" charset="0"/>
              <a:buChar char="•"/>
            </a:pPr>
            <a:r>
              <a:rPr lang="en-US" sz="4600" dirty="0" err="1"/>
              <a:t>Trupin</a:t>
            </a:r>
            <a:r>
              <a:rPr lang="en-US" sz="4600" dirty="0"/>
              <a:t>, </a:t>
            </a:r>
            <a:r>
              <a:rPr lang="en-US" sz="4600" dirty="0" err="1"/>
              <a:t>E.J.,Kerns</a:t>
            </a:r>
            <a:r>
              <a:rPr lang="en-US" sz="4600" dirty="0"/>
              <a:t>, S.E.U., Walker, S.C., </a:t>
            </a:r>
            <a:r>
              <a:rPr lang="en-US" sz="4600" dirty="0" err="1"/>
              <a:t>DeRobertis</a:t>
            </a:r>
            <a:r>
              <a:rPr lang="en-US" sz="4600" dirty="0"/>
              <a:t>, M.T., &amp; Stewart, D.G. (2011) Family Integrated Transitions: A Promising Program for Juvenile Offenders with Co-Occurring Disorders.  Journal of Child &amp; Adolescent Substance Abuse, 20:5, 421-436, DOI: 10.1080/1067828X.2011.614889</a:t>
            </a:r>
          </a:p>
          <a:p>
            <a:pPr>
              <a:buFont typeface="Arial" panose="020B0604020202020204" pitchFamily="34" charset="0"/>
              <a:buChar char="•"/>
            </a:pPr>
            <a:r>
              <a:rPr lang="en-US" sz="4600" dirty="0"/>
              <a:t>Williams, R. J., &amp; Chang, S. Y. (2000).  A comprehensive and comparative review of adolescent substance abuse treatment outcome.  Clinical Psychology:  Science and Practice, 7(2), 138-166. </a:t>
            </a:r>
          </a:p>
          <a:p>
            <a:endParaRPr lang="en-US" dirty="0"/>
          </a:p>
        </p:txBody>
      </p:sp>
    </p:spTree>
    <p:extLst>
      <p:ext uri="{BB962C8B-B14F-4D97-AF65-F5344CB8AC3E}">
        <p14:creationId xmlns:p14="http://schemas.microsoft.com/office/powerpoint/2010/main" val="35336812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4018" y="904320"/>
            <a:ext cx="7886700" cy="620485"/>
          </a:xfrm>
        </p:spPr>
        <p:txBody>
          <a:bodyPr>
            <a:normAutofit fontScale="90000"/>
          </a:bodyPr>
          <a:lstStyle/>
          <a:p>
            <a:pPr algn="ctr"/>
            <a:r>
              <a:rPr lang="en-US" dirty="0"/>
              <a:t>Resources</a:t>
            </a:r>
          </a:p>
        </p:txBody>
      </p:sp>
      <p:sp>
        <p:nvSpPr>
          <p:cNvPr id="3" name="Content Placeholder 2"/>
          <p:cNvSpPr>
            <a:spLocks noGrp="1"/>
          </p:cNvSpPr>
          <p:nvPr>
            <p:ph idx="1"/>
          </p:nvPr>
        </p:nvSpPr>
        <p:spPr>
          <a:xfrm>
            <a:off x="1501047" y="1847653"/>
            <a:ext cx="9478536" cy="3795784"/>
          </a:xfrm>
        </p:spPr>
        <p:txBody>
          <a:bodyPr>
            <a:noAutofit/>
          </a:bodyPr>
          <a:lstStyle/>
          <a:p>
            <a:r>
              <a:rPr lang="en-US" sz="1800" dirty="0"/>
              <a:t>Providing Effective Treatment for Youth with Co-Occurring Disorders</a:t>
            </a:r>
          </a:p>
          <a:p>
            <a:pPr marL="0" indent="0">
              <a:buNone/>
            </a:pPr>
            <a:r>
              <a:rPr lang="en-US" sz="1800" dirty="0">
                <a:hlinkClick r:id="rId2"/>
              </a:rPr>
              <a:t>      http://www.ncmhjj.com/wp-content/uploads/2013/10/Treatment-Brief-FINAL-web1.pdf</a:t>
            </a:r>
            <a:endParaRPr lang="en-US" sz="1800" dirty="0"/>
          </a:p>
          <a:p>
            <a:r>
              <a:rPr lang="en-US" sz="1800" dirty="0"/>
              <a:t>Prevalence of Youth Drug Use, Mental Health and Co-Occurring Disorder - </a:t>
            </a:r>
            <a:r>
              <a:rPr lang="en-US" sz="1800" u="sng" dirty="0">
                <a:hlinkClick r:id="rId3"/>
              </a:rPr>
              <a:t>http://www.scribd.com/doc/246378645/Case-Western-Brief-1</a:t>
            </a:r>
            <a:r>
              <a:rPr lang="en-US" sz="1800" dirty="0"/>
              <a:t> </a:t>
            </a:r>
          </a:p>
          <a:p>
            <a:r>
              <a:rPr lang="en-US" sz="1800" dirty="0"/>
              <a:t>Screening and Assessment for Substance Use, Mental Health and Co-Occurring Disorders in Adolescents - </a:t>
            </a:r>
            <a:r>
              <a:rPr lang="en-US" sz="1800" u="sng" dirty="0">
                <a:hlinkClick r:id="rId4"/>
              </a:rPr>
              <a:t>http://www.scribd.com/doc/246378890/Case-Western-Brief-2</a:t>
            </a:r>
            <a:r>
              <a:rPr lang="en-US" sz="1800" dirty="0"/>
              <a:t> </a:t>
            </a:r>
          </a:p>
          <a:p>
            <a:r>
              <a:rPr lang="en-US" sz="1800" dirty="0"/>
              <a:t>Overview of Evidence-Based Promising Treatment Practices for Youth With Substance Use and Co-Occurring Disorders - </a:t>
            </a:r>
            <a:r>
              <a:rPr lang="en-US" sz="1800" u="sng" dirty="0">
                <a:hlinkClick r:id="rId5"/>
              </a:rPr>
              <a:t>http://www.scribd.com/doc/254697414/Case-Western-Brief-3</a:t>
            </a:r>
            <a:r>
              <a:rPr lang="en-US" sz="1800" dirty="0"/>
              <a:t> </a:t>
            </a:r>
          </a:p>
          <a:p>
            <a:r>
              <a:rPr lang="en-US" sz="1800" dirty="0"/>
              <a:t>Implementing Treatments for Youth with Co-Occurring Mental Health and Substance Use Disorders: Opportunities and Challenges - </a:t>
            </a:r>
            <a:r>
              <a:rPr lang="en-US" sz="1800" u="sng" dirty="0">
                <a:hlinkClick r:id="rId6"/>
              </a:rPr>
              <a:t>http://www.scribd.com/doc/253213432/Case-Western-Brief-5</a:t>
            </a:r>
            <a:r>
              <a:rPr lang="en-US" sz="1800" dirty="0"/>
              <a:t> </a:t>
            </a:r>
          </a:p>
          <a:p>
            <a:r>
              <a:rPr lang="en-US" sz="1800" dirty="0"/>
              <a:t>Expected Outcomes in Substance Use Disorder Treatment for Youth - </a:t>
            </a:r>
            <a:r>
              <a:rPr lang="en-US" sz="1800" u="sng" dirty="0">
                <a:hlinkClick r:id="rId7"/>
              </a:rPr>
              <a:t>http://www.scribd.com/doc/254014789/Case-Western-Brief-4#scribd</a:t>
            </a:r>
            <a:r>
              <a:rPr lang="en-US" sz="1800" dirty="0"/>
              <a:t> </a:t>
            </a:r>
          </a:p>
        </p:txBody>
      </p:sp>
    </p:spTree>
    <p:extLst>
      <p:ext uri="{BB962C8B-B14F-4D97-AF65-F5344CB8AC3E}">
        <p14:creationId xmlns:p14="http://schemas.microsoft.com/office/powerpoint/2010/main" val="19450205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Contact Information</a:t>
            </a:r>
          </a:p>
        </p:txBody>
      </p:sp>
      <p:sp>
        <p:nvSpPr>
          <p:cNvPr id="3" name="Content Placeholder 2"/>
          <p:cNvSpPr>
            <a:spLocks noGrp="1"/>
          </p:cNvSpPr>
          <p:nvPr>
            <p:ph idx="1"/>
          </p:nvPr>
        </p:nvSpPr>
        <p:spPr/>
        <p:txBody>
          <a:bodyPr/>
          <a:lstStyle/>
          <a:p>
            <a:pPr lvl="1"/>
            <a:r>
              <a:rPr lang="en-US" sz="2800" dirty="0"/>
              <a:t>Rick Shepler, Ph.D., PCC-S</a:t>
            </a:r>
          </a:p>
          <a:p>
            <a:pPr marL="457200" lvl="1" indent="0">
              <a:buNone/>
            </a:pPr>
            <a:r>
              <a:rPr lang="en-US" sz="2800" dirty="0"/>
              <a:t>Director, Center for Innovative Practices</a:t>
            </a:r>
          </a:p>
          <a:p>
            <a:pPr marL="457200" lvl="1" indent="0">
              <a:buNone/>
            </a:pPr>
            <a:r>
              <a:rPr lang="en-US" sz="2800" dirty="0"/>
              <a:t>Begun Center for Violence Prevention</a:t>
            </a:r>
          </a:p>
          <a:p>
            <a:pPr marL="457200" lvl="1" indent="0">
              <a:buNone/>
            </a:pPr>
            <a:r>
              <a:rPr lang="en-US" sz="2800" dirty="0"/>
              <a:t>Case Western Reserve University</a:t>
            </a:r>
          </a:p>
          <a:p>
            <a:pPr marL="457200" lvl="1" indent="0">
              <a:buNone/>
            </a:pPr>
            <a:r>
              <a:rPr lang="en-US" sz="2800" dirty="0">
                <a:hlinkClick r:id="rId2"/>
              </a:rPr>
              <a:t>Richard.shepler@case.edu</a:t>
            </a:r>
            <a:endParaRPr lang="en-US" sz="2800" dirty="0"/>
          </a:p>
          <a:p>
            <a:endParaRPr lang="en-US" dirty="0"/>
          </a:p>
        </p:txBody>
      </p:sp>
    </p:spTree>
    <p:extLst>
      <p:ext uri="{BB962C8B-B14F-4D97-AF65-F5344CB8AC3E}">
        <p14:creationId xmlns:p14="http://schemas.microsoft.com/office/powerpoint/2010/main" val="3955429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xfrm>
            <a:off x="665103" y="53951"/>
            <a:ext cx="10978379" cy="609600"/>
          </a:xfrm>
        </p:spPr>
        <p:txBody>
          <a:bodyPr>
            <a:noAutofit/>
          </a:bodyPr>
          <a:lstStyle/>
          <a:p>
            <a:pPr algn="ctr"/>
            <a:r>
              <a:rPr lang="en-US" sz="3200" b="1" dirty="0">
                <a:solidFill>
                  <a:schemeClr val="tx2">
                    <a:lumMod val="75000"/>
                  </a:schemeClr>
                </a:solidFill>
              </a:rPr>
              <a:t>Mutually Interactive Conditions, Contexts, and Influencing Factors </a:t>
            </a:r>
            <a:endParaRPr lang="en-US" sz="3200" b="1" dirty="0">
              <a:solidFill>
                <a:schemeClr val="accent1">
                  <a:lumMod val="75000"/>
                </a:schemeClr>
              </a:solidFill>
            </a:endParaRPr>
          </a:p>
        </p:txBody>
      </p:sp>
      <p:sp>
        <p:nvSpPr>
          <p:cNvPr id="76803" name="Oval 3"/>
          <p:cNvSpPr>
            <a:spLocks noChangeArrowheads="1"/>
          </p:cNvSpPr>
          <p:nvPr/>
        </p:nvSpPr>
        <p:spPr bwMode="auto">
          <a:xfrm>
            <a:off x="4343400" y="2507982"/>
            <a:ext cx="2667000" cy="2514600"/>
          </a:xfrm>
          <a:prstGeom prst="ellipse">
            <a:avLst/>
          </a:prstGeom>
          <a:solidFill>
            <a:schemeClr val="accent1">
              <a:lumMod val="50000"/>
            </a:schemeClr>
          </a:solidFill>
          <a:ln>
            <a:headEnd/>
            <a:tailEnd/>
          </a:ln>
        </p:spPr>
        <p:style>
          <a:lnRef idx="3">
            <a:schemeClr val="lt1"/>
          </a:lnRef>
          <a:fillRef idx="1">
            <a:schemeClr val="accent4"/>
          </a:fillRef>
          <a:effectRef idx="1">
            <a:schemeClr val="accent4"/>
          </a:effectRef>
          <a:fontRef idx="minor">
            <a:schemeClr val="lt1"/>
          </a:fontRef>
        </p:style>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aramond" pitchFamily="18" charset="0"/>
              <a:ea typeface="+mn-ea"/>
              <a:cs typeface="Arial" charset="0"/>
            </a:endParaRPr>
          </a:p>
        </p:txBody>
      </p:sp>
      <p:sp>
        <p:nvSpPr>
          <p:cNvPr id="76804" name="Text Box 4"/>
          <p:cNvSpPr txBox="1">
            <a:spLocks noChangeArrowheads="1"/>
          </p:cNvSpPr>
          <p:nvPr/>
        </p:nvSpPr>
        <p:spPr bwMode="auto">
          <a:xfrm>
            <a:off x="4484914" y="2656114"/>
            <a:ext cx="2362200" cy="366713"/>
          </a:xfrm>
          <a:prstGeom prst="rect">
            <a:avLst/>
          </a:prstGeom>
          <a:noFill/>
          <a:ln w="9525">
            <a:noFill/>
            <a:miter lim="800000"/>
            <a:headEnd/>
            <a:tailEnd/>
          </a:ln>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Youth &amp; Family</a:t>
            </a:r>
          </a:p>
        </p:txBody>
      </p:sp>
      <p:sp>
        <p:nvSpPr>
          <p:cNvPr id="76805" name="Rectangle 5"/>
          <p:cNvSpPr>
            <a:spLocks noChangeArrowheads="1"/>
          </p:cNvSpPr>
          <p:nvPr/>
        </p:nvSpPr>
        <p:spPr bwMode="auto">
          <a:xfrm>
            <a:off x="4953000" y="3083954"/>
            <a:ext cx="1447800" cy="609600"/>
          </a:xfrm>
          <a:prstGeom prst="rect">
            <a:avLst/>
          </a:prstGeom>
          <a:solidFill>
            <a:schemeClr val="accent1">
              <a:lumMod val="60000"/>
              <a:lumOff val="40000"/>
            </a:schemeClr>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Garamond" pitchFamily="18" charset="0"/>
                <a:ea typeface="+mn-ea"/>
                <a:cs typeface="Arial" charset="0"/>
              </a:rPr>
              <a:t>SU Disorders</a:t>
            </a:r>
          </a:p>
        </p:txBody>
      </p:sp>
      <p:sp>
        <p:nvSpPr>
          <p:cNvPr id="76806" name="Rectangle 6"/>
          <p:cNvSpPr>
            <a:spLocks noChangeArrowheads="1"/>
          </p:cNvSpPr>
          <p:nvPr/>
        </p:nvSpPr>
        <p:spPr bwMode="auto">
          <a:xfrm>
            <a:off x="4920343" y="3968527"/>
            <a:ext cx="1600200" cy="685800"/>
          </a:xfrm>
          <a:prstGeom prst="rect">
            <a:avLst/>
          </a:prstGeom>
          <a:solidFill>
            <a:schemeClr val="accent1">
              <a:lumMod val="60000"/>
              <a:lumOff val="40000"/>
            </a:schemeClr>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Garamond" pitchFamily="18" charset="0"/>
                <a:ea typeface="+mn-ea"/>
                <a:cs typeface="Arial" charset="0"/>
              </a:rPr>
              <a:t>MH Disorders</a:t>
            </a:r>
          </a:p>
        </p:txBody>
      </p:sp>
      <p:sp>
        <p:nvSpPr>
          <p:cNvPr id="76807" name="Rectangle 7"/>
          <p:cNvSpPr>
            <a:spLocks noChangeArrowheads="1"/>
          </p:cNvSpPr>
          <p:nvPr/>
        </p:nvSpPr>
        <p:spPr bwMode="auto">
          <a:xfrm>
            <a:off x="1763485" y="1756272"/>
            <a:ext cx="1992085" cy="965928"/>
          </a:xfrm>
          <a:prstGeom prst="rect">
            <a:avLst/>
          </a:prstGeom>
          <a:solidFill>
            <a:srgbClr val="C00000"/>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Multiple Stressors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 and Demands</a:t>
            </a:r>
          </a:p>
        </p:txBody>
      </p:sp>
      <p:sp>
        <p:nvSpPr>
          <p:cNvPr id="76808" name="Rectangle 8"/>
          <p:cNvSpPr>
            <a:spLocks noChangeArrowheads="1"/>
          </p:cNvSpPr>
          <p:nvPr/>
        </p:nvSpPr>
        <p:spPr bwMode="auto">
          <a:xfrm>
            <a:off x="1755322" y="3778052"/>
            <a:ext cx="1872343" cy="1130697"/>
          </a:xfrm>
          <a:prstGeom prst="rect">
            <a:avLst/>
          </a:prstGeom>
          <a:solidFill>
            <a:srgbClr val="C00000"/>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Family 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Neighborhood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Violence</a:t>
            </a:r>
          </a:p>
        </p:txBody>
      </p:sp>
      <p:sp>
        <p:nvSpPr>
          <p:cNvPr id="76809" name="Line 10"/>
          <p:cNvSpPr>
            <a:spLocks noChangeShapeType="1"/>
          </p:cNvSpPr>
          <p:nvPr/>
        </p:nvSpPr>
        <p:spPr bwMode="auto">
          <a:xfrm>
            <a:off x="5334000" y="3693554"/>
            <a:ext cx="0" cy="277010"/>
          </a:xfrm>
          <a:prstGeom prst="line">
            <a:avLst/>
          </a:prstGeom>
          <a:noFill/>
          <a:ln w="9525">
            <a:solidFill>
              <a:schemeClr val="bg1"/>
            </a:solidFill>
            <a:round/>
            <a:headEnd/>
            <a:tailEnd type="triangle" w="med"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6810" name="Line 11"/>
          <p:cNvSpPr>
            <a:spLocks noChangeShapeType="1"/>
          </p:cNvSpPr>
          <p:nvPr/>
        </p:nvSpPr>
        <p:spPr bwMode="auto">
          <a:xfrm flipV="1">
            <a:off x="6096000" y="3693554"/>
            <a:ext cx="0" cy="289442"/>
          </a:xfrm>
          <a:prstGeom prst="line">
            <a:avLst/>
          </a:prstGeom>
          <a:noFill/>
          <a:ln w="9525">
            <a:solidFill>
              <a:schemeClr val="bg1"/>
            </a:solidFill>
            <a:round/>
            <a:headEnd/>
            <a:tailEnd type="triangle" w="med"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6811" name="Rectangle 13"/>
          <p:cNvSpPr>
            <a:spLocks noChangeArrowheads="1"/>
          </p:cNvSpPr>
          <p:nvPr/>
        </p:nvSpPr>
        <p:spPr bwMode="auto">
          <a:xfrm>
            <a:off x="1763486" y="2864537"/>
            <a:ext cx="1905000" cy="732064"/>
          </a:xfrm>
          <a:prstGeom prst="rect">
            <a:avLst/>
          </a:prstGeom>
          <a:solidFill>
            <a:srgbClr val="C00000"/>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Generational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Trauma</a:t>
            </a:r>
          </a:p>
        </p:txBody>
      </p:sp>
      <p:sp>
        <p:nvSpPr>
          <p:cNvPr id="76816" name="Rectangle 9"/>
          <p:cNvSpPr>
            <a:spLocks noChangeArrowheads="1"/>
          </p:cNvSpPr>
          <p:nvPr/>
        </p:nvSpPr>
        <p:spPr bwMode="auto">
          <a:xfrm>
            <a:off x="7598228" y="3429000"/>
            <a:ext cx="2838449" cy="914400"/>
          </a:xfrm>
          <a:prstGeom prst="rect">
            <a:avLst/>
          </a:prstGeom>
          <a:solidFill>
            <a:schemeClr val="accent4">
              <a:lumMod val="75000"/>
            </a:schemeClr>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Risk and Protective Factors;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Peer group (+/-) </a:t>
            </a:r>
          </a:p>
        </p:txBody>
      </p:sp>
      <p:sp>
        <p:nvSpPr>
          <p:cNvPr id="12" name="Rectangle 11"/>
          <p:cNvSpPr/>
          <p:nvPr/>
        </p:nvSpPr>
        <p:spPr>
          <a:xfrm>
            <a:off x="3929743" y="5477274"/>
            <a:ext cx="2224550" cy="1370240"/>
          </a:xfrm>
          <a:prstGeom prst="rect">
            <a:avLst/>
          </a:prstGeom>
          <a:solidFill>
            <a:srgbClr val="5D239D"/>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mn-cs"/>
              </a:rPr>
              <a:t> Health, Sleep, Nutrition, Exercise,  Medication Compliance</a:t>
            </a:r>
          </a:p>
        </p:txBody>
      </p:sp>
      <p:sp>
        <p:nvSpPr>
          <p:cNvPr id="29" name="Rectangle 7"/>
          <p:cNvSpPr>
            <a:spLocks noChangeArrowheads="1"/>
          </p:cNvSpPr>
          <p:nvPr/>
        </p:nvSpPr>
        <p:spPr bwMode="auto">
          <a:xfrm>
            <a:off x="3962400" y="762000"/>
            <a:ext cx="3983736" cy="1295400"/>
          </a:xfrm>
          <a:prstGeom prst="rect">
            <a:avLst/>
          </a:prstGeom>
          <a:solidFill>
            <a:srgbClr val="7030A0"/>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Family Dynamics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(Relationships, Boundaries,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Hierarchy, Communication, Structure)</a:t>
            </a:r>
          </a:p>
        </p:txBody>
      </p:sp>
      <p:cxnSp>
        <p:nvCxnSpPr>
          <p:cNvPr id="13" name="Straight Arrow Connector 12"/>
          <p:cNvCxnSpPr/>
          <p:nvPr/>
        </p:nvCxnSpPr>
        <p:spPr>
          <a:xfrm flipV="1">
            <a:off x="3632950" y="4144338"/>
            <a:ext cx="710451" cy="199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738350" y="2057400"/>
            <a:ext cx="0" cy="4505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627664" y="2472600"/>
            <a:ext cx="943900" cy="5502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2" idx="0"/>
          </p:cNvCxnSpPr>
          <p:nvPr/>
        </p:nvCxnSpPr>
        <p:spPr>
          <a:xfrm flipV="1">
            <a:off x="5042018" y="4977380"/>
            <a:ext cx="302432" cy="4998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458200" y="6369448"/>
            <a:ext cx="22098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2015, R. </a:t>
            </a:r>
            <a:r>
              <a:rPr kumimoji="0" lang="en-US" sz="1200" b="0" i="0" u="none" strike="noStrike" kern="1200" cap="none" spc="0" normalizeH="0" baseline="0" noProof="0" dirty="0" err="1">
                <a:ln>
                  <a:noFill/>
                </a:ln>
                <a:solidFill>
                  <a:prstClr val="black"/>
                </a:solidFill>
                <a:effectLst/>
                <a:uLnTx/>
                <a:uFillTx/>
                <a:latin typeface="Calibri" panose="020F0502020204030204"/>
                <a:ea typeface="+mn-ea"/>
                <a:cs typeface="+mn-cs"/>
              </a:rPr>
              <a:t>Shepler</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Center for Innovative Practices</a:t>
            </a:r>
          </a:p>
        </p:txBody>
      </p:sp>
      <p:sp>
        <p:nvSpPr>
          <p:cNvPr id="32" name="Rectangle 9"/>
          <p:cNvSpPr>
            <a:spLocks noChangeArrowheads="1"/>
          </p:cNvSpPr>
          <p:nvPr/>
        </p:nvSpPr>
        <p:spPr bwMode="auto">
          <a:xfrm>
            <a:off x="1766365" y="5067626"/>
            <a:ext cx="1866584" cy="1157748"/>
          </a:xfrm>
          <a:prstGeom prst="rect">
            <a:avLst/>
          </a:prstGeom>
          <a:solidFill>
            <a:srgbClr val="C00000"/>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Basic Needs 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Safety</a:t>
            </a:r>
          </a:p>
        </p:txBody>
      </p:sp>
      <p:sp>
        <p:nvSpPr>
          <p:cNvPr id="34" name="Rectangle 9"/>
          <p:cNvSpPr>
            <a:spLocks noChangeArrowheads="1"/>
          </p:cNvSpPr>
          <p:nvPr/>
        </p:nvSpPr>
        <p:spPr bwMode="auto">
          <a:xfrm>
            <a:off x="7598228" y="2336242"/>
            <a:ext cx="2838441" cy="914400"/>
          </a:xfrm>
          <a:prstGeom prst="rect">
            <a:avLst/>
          </a:prstGeom>
          <a:solidFill>
            <a:schemeClr val="accent4">
              <a:lumMod val="75000"/>
            </a:schemeClr>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Supports and Connections</a:t>
            </a:r>
          </a:p>
        </p:txBody>
      </p:sp>
      <p:sp>
        <p:nvSpPr>
          <p:cNvPr id="35" name="Rectangle 9"/>
          <p:cNvSpPr>
            <a:spLocks noChangeArrowheads="1"/>
          </p:cNvSpPr>
          <p:nvPr/>
        </p:nvSpPr>
        <p:spPr bwMode="auto">
          <a:xfrm>
            <a:off x="7587341" y="4454390"/>
            <a:ext cx="2849327" cy="914400"/>
          </a:xfrm>
          <a:prstGeom prst="rect">
            <a:avLst/>
          </a:prstGeom>
          <a:solidFill>
            <a:schemeClr val="accent4">
              <a:lumMod val="75000"/>
            </a:schemeClr>
          </a:solidFill>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Intellectual </a:t>
            </a:r>
            <a:r>
              <a:rPr lang="en-US" b="1" dirty="0">
                <a:solidFill>
                  <a:prstClr val="white"/>
                </a:solidFill>
                <a:latin typeface="Garamond" pitchFamily="18" charset="0"/>
                <a:cs typeface="Arial" charset="0"/>
              </a:rPr>
              <a:t>&amp;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charset="0"/>
              </a:rPr>
              <a:t>Developmental Factors</a:t>
            </a:r>
          </a:p>
        </p:txBody>
      </p:sp>
      <p:cxnSp>
        <p:nvCxnSpPr>
          <p:cNvPr id="6" name="Straight Arrow Connector 5"/>
          <p:cNvCxnSpPr>
            <a:cxnSpLocks/>
            <a:stCxn id="34" idx="1"/>
          </p:cNvCxnSpPr>
          <p:nvPr/>
        </p:nvCxnSpPr>
        <p:spPr>
          <a:xfrm flipH="1">
            <a:off x="6885874" y="2793442"/>
            <a:ext cx="712354" cy="4312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cxnSpLocks/>
            <a:stCxn id="76816" idx="1"/>
          </p:cNvCxnSpPr>
          <p:nvPr/>
        </p:nvCxnSpPr>
        <p:spPr>
          <a:xfrm flipH="1">
            <a:off x="7010402" y="3886200"/>
            <a:ext cx="5878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76803" idx="3"/>
          </p:cNvCxnSpPr>
          <p:nvPr/>
        </p:nvCxnSpPr>
        <p:spPr>
          <a:xfrm flipV="1">
            <a:off x="3606877" y="4654328"/>
            <a:ext cx="1127096" cy="8229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a:stCxn id="35" idx="1"/>
            <a:endCxn id="76803" idx="5"/>
          </p:cNvCxnSpPr>
          <p:nvPr/>
        </p:nvCxnSpPr>
        <p:spPr>
          <a:xfrm flipH="1" flipV="1">
            <a:off x="6619827" y="4654327"/>
            <a:ext cx="967514" cy="257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297169" y="5646526"/>
            <a:ext cx="1682500" cy="1211475"/>
          </a:xfrm>
          <a:prstGeom prst="rect">
            <a:avLst/>
          </a:prstGeom>
          <a:solidFill>
            <a:srgbClr val="5D23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Cultural Safety; Language Barriers</a:t>
            </a:r>
          </a:p>
        </p:txBody>
      </p:sp>
      <p:cxnSp>
        <p:nvCxnSpPr>
          <p:cNvPr id="41" name="Straight Arrow Connector 40"/>
          <p:cNvCxnSpPr/>
          <p:nvPr/>
        </p:nvCxnSpPr>
        <p:spPr>
          <a:xfrm flipH="1" flipV="1">
            <a:off x="5954269" y="5010039"/>
            <a:ext cx="685800" cy="6095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a:off x="3668486" y="3250642"/>
            <a:ext cx="674914" cy="2122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1407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 y="169682"/>
            <a:ext cx="10515600" cy="1325563"/>
          </a:xfrm>
        </p:spPr>
        <p:txBody>
          <a:bodyPr>
            <a:normAutofit/>
          </a:bodyPr>
          <a:lstStyle/>
          <a:p>
            <a:pPr algn="ctr"/>
            <a:r>
              <a:rPr lang="en-US" sz="4400" dirty="0"/>
              <a:t>Prevalence Data</a:t>
            </a:r>
          </a:p>
        </p:txBody>
      </p:sp>
      <p:sp>
        <p:nvSpPr>
          <p:cNvPr id="3" name="Content Placeholder 2"/>
          <p:cNvSpPr>
            <a:spLocks noGrp="1"/>
          </p:cNvSpPr>
          <p:nvPr>
            <p:ph idx="1"/>
          </p:nvPr>
        </p:nvSpPr>
        <p:spPr>
          <a:xfrm>
            <a:off x="1150351" y="1923069"/>
            <a:ext cx="9891297" cy="4364610"/>
          </a:xfrm>
        </p:spPr>
        <p:txBody>
          <a:bodyPr>
            <a:normAutofit fontScale="92500" lnSpcReduction="10000"/>
          </a:bodyPr>
          <a:lstStyle/>
          <a:p>
            <a:pPr>
              <a:buFont typeface="Arial" panose="020B0604020202020204" pitchFamily="34" charset="0"/>
              <a:buChar char="•"/>
            </a:pPr>
            <a:r>
              <a:rPr lang="en-US" sz="2800" dirty="0"/>
              <a:t> Eighty-eight percent of youth with SUDs have co-occurring mental health disorders (Chan, Dennis &amp; Funk, 2008). </a:t>
            </a:r>
          </a:p>
          <a:p>
            <a:pPr>
              <a:buFont typeface="Arial" panose="020B0604020202020204" pitchFamily="34" charset="0"/>
              <a:buChar char="•"/>
            </a:pPr>
            <a:r>
              <a:rPr lang="en-US" sz="2800" dirty="0"/>
              <a:t> Forty-seven percent of youth with mental health disorders had at least one indicator of substance use/abuse. System of Care (SOC) grant data 2003-2008 (Walrath, 2009)</a:t>
            </a:r>
          </a:p>
          <a:p>
            <a:pPr>
              <a:buFont typeface="Arial" panose="020B0604020202020204" pitchFamily="34" charset="0"/>
              <a:buChar char="•"/>
            </a:pPr>
            <a:r>
              <a:rPr lang="en-US" sz="2800" dirty="0"/>
              <a:t> Trauma and victimization in 62 to 80% of youth (Dennis; Hussey)</a:t>
            </a:r>
          </a:p>
          <a:p>
            <a:pPr>
              <a:buFont typeface="Arial" panose="020B0604020202020204" pitchFamily="34" charset="0"/>
              <a:buChar char="•"/>
            </a:pPr>
            <a:r>
              <a:rPr lang="en-US" sz="2800" dirty="0"/>
              <a:t> Alliance for Adolescent Recovery and Treatment in Texas (AART-TX): 80% male, 16% African American, 54% Hispanic, and 87% involved in the juvenile justice system.</a:t>
            </a:r>
          </a:p>
          <a:p>
            <a:pPr>
              <a:buFont typeface="Arial" panose="020B0604020202020204" pitchFamily="34" charset="0"/>
              <a:buChar char="•"/>
            </a:pPr>
            <a:r>
              <a:rPr lang="en-US" sz="2800" dirty="0"/>
              <a:t> Multiple problems (5+) are the norm (Dennis, 2005)</a:t>
            </a:r>
          </a:p>
          <a:p>
            <a:pPr>
              <a:buFont typeface="Arial" panose="020B0604020202020204" pitchFamily="34" charset="0"/>
              <a:buChar char="•"/>
            </a:pPr>
            <a:endParaRPr lang="en-US" sz="2800" dirty="0"/>
          </a:p>
          <a:p>
            <a:pPr>
              <a:buFont typeface="Arial" panose="020B0604020202020204" pitchFamily="34" charset="0"/>
              <a:buChar char="•"/>
            </a:pPr>
            <a:endParaRPr lang="en-US" sz="2800" dirty="0"/>
          </a:p>
          <a:p>
            <a:endParaRPr lang="en-US" sz="3200" dirty="0"/>
          </a:p>
        </p:txBody>
      </p:sp>
    </p:spTree>
    <p:extLst>
      <p:ext uri="{BB962C8B-B14F-4D97-AF65-F5344CB8AC3E}">
        <p14:creationId xmlns:p14="http://schemas.microsoft.com/office/powerpoint/2010/main" val="2176148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165125"/>
          </a:xfrm>
        </p:spPr>
        <p:txBody>
          <a:bodyPr>
            <a:normAutofit/>
          </a:bodyPr>
          <a:lstStyle/>
          <a:p>
            <a:pPr algn="ctr"/>
            <a:r>
              <a:rPr lang="en-US" dirty="0"/>
              <a:t>Treatment Outcomes</a:t>
            </a:r>
          </a:p>
        </p:txBody>
      </p:sp>
      <p:sp>
        <p:nvSpPr>
          <p:cNvPr id="3" name="Content Placeholder 2"/>
          <p:cNvSpPr>
            <a:spLocks noGrp="1"/>
          </p:cNvSpPr>
          <p:nvPr>
            <p:ph idx="1"/>
          </p:nvPr>
        </p:nvSpPr>
        <p:spPr>
          <a:xfrm>
            <a:off x="1059367" y="1857080"/>
            <a:ext cx="10059528" cy="4356031"/>
          </a:xfrm>
        </p:spPr>
        <p:txBody>
          <a:bodyPr>
            <a:normAutofit lnSpcReduction="10000"/>
          </a:bodyPr>
          <a:lstStyle/>
          <a:p>
            <a:pPr marL="0" indent="0">
              <a:buNone/>
            </a:pPr>
            <a:r>
              <a:rPr lang="en-US" sz="2400" b="1" dirty="0"/>
              <a:t>Percentage of youth in remission at 12 months</a:t>
            </a:r>
            <a:endParaRPr lang="en-US" sz="2400" dirty="0"/>
          </a:p>
          <a:p>
            <a:pPr>
              <a:buFont typeface="Arial" panose="020B0604020202020204" pitchFamily="34" charset="0"/>
              <a:buChar char="•"/>
            </a:pPr>
            <a:r>
              <a:rPr lang="en-US" sz="2400" dirty="0"/>
              <a:t> Best outcomes: 33% of youth have sustained abstinence (Williams &amp; Chang, 2000; Dennis et al, 2004; Godley et al., 2013) </a:t>
            </a:r>
          </a:p>
          <a:p>
            <a:pPr marL="457200" lvl="1" indent="0">
              <a:buNone/>
            </a:pPr>
            <a:endParaRPr lang="en-US" sz="2400" dirty="0"/>
          </a:p>
          <a:p>
            <a:r>
              <a:rPr lang="en-US" sz="2400" b="1" dirty="0"/>
              <a:t>Youth with co-occurring disorders</a:t>
            </a:r>
            <a:r>
              <a:rPr lang="en-US" sz="2400" dirty="0"/>
              <a:t> are less successful in achieving abstinence than youth with substance use alone. </a:t>
            </a:r>
          </a:p>
          <a:p>
            <a:pPr lvl="1"/>
            <a:r>
              <a:rPr lang="en-US" sz="2400" dirty="0"/>
              <a:t>Tomlinson et al (2004) abstinence at 6 months: 26% in SUD-only group; 13% in SUD and Psychiatric Disorder group</a:t>
            </a:r>
          </a:p>
          <a:p>
            <a:pPr lvl="1"/>
            <a:endParaRPr lang="en-US" sz="2400" dirty="0"/>
          </a:p>
          <a:p>
            <a:r>
              <a:rPr lang="en-US" sz="2400" b="1" dirty="0"/>
              <a:t>Chronic relapsing disorder</a:t>
            </a:r>
            <a:r>
              <a:rPr lang="en-US" sz="2400" dirty="0"/>
              <a:t>, requiring multiple treatment attempts over time (White and Dennis)</a:t>
            </a:r>
          </a:p>
          <a:p>
            <a:endParaRPr lang="en-US" dirty="0"/>
          </a:p>
        </p:txBody>
      </p:sp>
    </p:spTree>
    <p:extLst>
      <p:ext uri="{BB962C8B-B14F-4D97-AF65-F5344CB8AC3E}">
        <p14:creationId xmlns:p14="http://schemas.microsoft.com/office/powerpoint/2010/main" val="2007850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6639"/>
            <a:ext cx="10515600" cy="1084534"/>
          </a:xfrm>
        </p:spPr>
        <p:txBody>
          <a:bodyPr>
            <a:normAutofit/>
          </a:bodyPr>
          <a:lstStyle/>
          <a:p>
            <a:pPr algn="ctr"/>
            <a:r>
              <a:rPr lang="en-US" sz="4400" dirty="0"/>
              <a:t>Realistic Outcomes and Expectations</a:t>
            </a:r>
          </a:p>
        </p:txBody>
      </p:sp>
      <p:sp>
        <p:nvSpPr>
          <p:cNvPr id="3" name="Content Placeholder 2"/>
          <p:cNvSpPr>
            <a:spLocks noGrp="1"/>
          </p:cNvSpPr>
          <p:nvPr>
            <p:ph idx="1"/>
          </p:nvPr>
        </p:nvSpPr>
        <p:spPr>
          <a:xfrm>
            <a:off x="1460810" y="1809946"/>
            <a:ext cx="9656955" cy="4430598"/>
          </a:xfrm>
        </p:spPr>
        <p:txBody>
          <a:bodyPr>
            <a:normAutofit fontScale="70000" lnSpcReduction="20000"/>
          </a:bodyPr>
          <a:lstStyle/>
          <a:p>
            <a:pPr>
              <a:spcBef>
                <a:spcPts val="600"/>
              </a:spcBef>
              <a:spcAft>
                <a:spcPts val="0"/>
              </a:spcAft>
              <a:buFont typeface="Arial" panose="020B0604020202020204" pitchFamily="34" charset="0"/>
              <a:buChar char="•"/>
            </a:pPr>
            <a:r>
              <a:rPr lang="en-US" sz="3700" dirty="0"/>
              <a:t>Think trajectory of wellness not cure</a:t>
            </a:r>
          </a:p>
          <a:p>
            <a:pPr>
              <a:spcBef>
                <a:spcPts val="600"/>
              </a:spcBef>
              <a:spcAft>
                <a:spcPts val="0"/>
              </a:spcAft>
              <a:buFont typeface="Arial" panose="020B0604020202020204" pitchFamily="34" charset="0"/>
              <a:buChar char="•"/>
            </a:pPr>
            <a:endParaRPr lang="en-US" sz="3700" dirty="0"/>
          </a:p>
          <a:p>
            <a:pPr>
              <a:spcBef>
                <a:spcPts val="600"/>
              </a:spcBef>
              <a:spcAft>
                <a:spcPts val="0"/>
              </a:spcAft>
              <a:buFont typeface="Arial" panose="020B0604020202020204" pitchFamily="34" charset="0"/>
              <a:buChar char="•"/>
            </a:pPr>
            <a:r>
              <a:rPr lang="en-US" sz="3700" dirty="0"/>
              <a:t>Complete absence of primary symptoms high standard for any treatment</a:t>
            </a:r>
          </a:p>
          <a:p>
            <a:pPr>
              <a:spcBef>
                <a:spcPts val="600"/>
              </a:spcBef>
              <a:spcAft>
                <a:spcPts val="0"/>
              </a:spcAft>
              <a:buFont typeface="Arial" panose="020B0604020202020204" pitchFamily="34" charset="0"/>
              <a:buChar char="•"/>
            </a:pPr>
            <a:endParaRPr lang="en-US" sz="3700" dirty="0"/>
          </a:p>
          <a:p>
            <a:pPr>
              <a:spcBef>
                <a:spcPts val="600"/>
              </a:spcBef>
              <a:spcAft>
                <a:spcPts val="0"/>
              </a:spcAft>
              <a:buFont typeface="Arial" panose="020B0604020202020204" pitchFamily="34" charset="0"/>
              <a:buChar char="•"/>
            </a:pPr>
            <a:r>
              <a:rPr lang="en-US" sz="3700" dirty="0"/>
              <a:t>Measure what you do: risk reduction and increased functioning across life domains </a:t>
            </a:r>
          </a:p>
          <a:p>
            <a:pPr lvl="1">
              <a:spcBef>
                <a:spcPts val="600"/>
              </a:spcBef>
              <a:spcAft>
                <a:spcPts val="0"/>
              </a:spcAft>
              <a:buFont typeface="Arial" panose="020B0604020202020204" pitchFamily="34" charset="0"/>
              <a:buChar char="•"/>
            </a:pPr>
            <a:endParaRPr lang="en-US" sz="3700" dirty="0"/>
          </a:p>
          <a:p>
            <a:pPr>
              <a:spcBef>
                <a:spcPts val="600"/>
              </a:spcBef>
              <a:spcAft>
                <a:spcPts val="0"/>
              </a:spcAft>
              <a:buFont typeface="Arial" panose="020B0604020202020204" pitchFamily="34" charset="0"/>
              <a:buChar char="•"/>
            </a:pPr>
            <a:r>
              <a:rPr lang="en-US" sz="3700" dirty="0"/>
              <a:t>Implications for a continuing care model for maintaining treatment gains</a:t>
            </a:r>
          </a:p>
          <a:p>
            <a:pPr lvl="1">
              <a:spcBef>
                <a:spcPts val="600"/>
              </a:spcBef>
              <a:spcAft>
                <a:spcPts val="0"/>
              </a:spcAft>
              <a:buFont typeface="Arial" panose="020B0604020202020204" pitchFamily="34" charset="0"/>
              <a:buChar char="•"/>
            </a:pPr>
            <a:endParaRPr lang="en-US" sz="3700" dirty="0"/>
          </a:p>
          <a:p>
            <a:pPr>
              <a:spcBef>
                <a:spcPts val="600"/>
              </a:spcBef>
              <a:spcAft>
                <a:spcPts val="0"/>
              </a:spcAft>
              <a:buFont typeface="Arial" panose="020B0604020202020204" pitchFamily="34" charset="0"/>
              <a:buChar char="•"/>
            </a:pPr>
            <a:r>
              <a:rPr lang="en-US" sz="3700" dirty="0"/>
              <a:t>Conversation with key stakeholders about realistic outcome expectations</a:t>
            </a:r>
          </a:p>
          <a:p>
            <a:pPr>
              <a:spcBef>
                <a:spcPts val="600"/>
              </a:spcBef>
              <a:spcAft>
                <a:spcPts val="0"/>
              </a:spcAft>
              <a:buFont typeface="Arial" panose="020B0604020202020204" pitchFamily="34" charset="0"/>
              <a:buChar char="•"/>
            </a:pPr>
            <a:endParaRPr lang="en-US" sz="3700" dirty="0"/>
          </a:p>
          <a:p>
            <a:endParaRPr lang="en-US" dirty="0"/>
          </a:p>
        </p:txBody>
      </p:sp>
    </p:spTree>
    <p:extLst>
      <p:ext uri="{BB962C8B-B14F-4D97-AF65-F5344CB8AC3E}">
        <p14:creationId xmlns:p14="http://schemas.microsoft.com/office/powerpoint/2010/main" val="1344646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051739F-CC11-47BE-B746-06C1D9899C5B}"/>
              </a:ext>
            </a:extLst>
          </p:cNvPr>
          <p:cNvSpPr>
            <a:spLocks noGrp="1"/>
          </p:cNvSpPr>
          <p:nvPr>
            <p:ph type="title"/>
          </p:nvPr>
        </p:nvSpPr>
        <p:spPr/>
        <p:txBody>
          <a:bodyPr/>
          <a:lstStyle/>
          <a:p>
            <a:r>
              <a:rPr lang="en-US" dirty="0"/>
              <a:t>Co-Occurring Treatment Approaches</a:t>
            </a:r>
          </a:p>
        </p:txBody>
      </p:sp>
      <p:sp>
        <p:nvSpPr>
          <p:cNvPr id="8" name="Text Placeholder 7">
            <a:extLst>
              <a:ext uri="{FF2B5EF4-FFF2-40B4-BE49-F238E27FC236}">
                <a16:creationId xmlns:a16="http://schemas.microsoft.com/office/drawing/2014/main" id="{ED00A67A-CC47-45D9-B8B2-1A4D984F5EA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915855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5600</TotalTime>
  <Words>3695</Words>
  <Application>Microsoft Office PowerPoint</Application>
  <PresentationFormat>Widescreen</PresentationFormat>
  <Paragraphs>432</Paragraphs>
  <Slides>45</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45</vt:i4>
      </vt:variant>
    </vt:vector>
  </HeadingPairs>
  <TitlesOfParts>
    <vt:vector size="54" baseType="lpstr">
      <vt:lpstr>ＭＳ Ｐゴシック</vt:lpstr>
      <vt:lpstr>Arial</vt:lpstr>
      <vt:lpstr>Calibri</vt:lpstr>
      <vt:lpstr>Calibri Light</vt:lpstr>
      <vt:lpstr>Garamond</vt:lpstr>
      <vt:lpstr>Tahoma</vt:lpstr>
      <vt:lpstr>Times New Roman</vt:lpstr>
      <vt:lpstr>TitilliumMaps26L 500 wt</vt:lpstr>
      <vt:lpstr>Retrospect</vt:lpstr>
      <vt:lpstr>National Perspective: Best Practices in Integrated Care for Young People with Co-Occurring Mental Health and Substance Use Disorders </vt:lpstr>
      <vt:lpstr>Racism and Social Inequity are a Public Health Crisis</vt:lpstr>
      <vt:lpstr>Values that Support Culturally Responsive Care</vt:lpstr>
      <vt:lpstr>Co-Occurring Disorders</vt:lpstr>
      <vt:lpstr>Mutually Interactive Conditions, Contexts, and Influencing Factors </vt:lpstr>
      <vt:lpstr>Prevalence Data</vt:lpstr>
      <vt:lpstr>Treatment Outcomes</vt:lpstr>
      <vt:lpstr>Realistic Outcomes and Expectations</vt:lpstr>
      <vt:lpstr>Co-Occurring Treatment Approaches</vt:lpstr>
      <vt:lpstr>Recovery vs Resiliency</vt:lpstr>
      <vt:lpstr>Resiliency is a Developmental Growth Process</vt:lpstr>
      <vt:lpstr>PowerPoint Presentation</vt:lpstr>
      <vt:lpstr>Implications for Resiliency-Oriented Practice</vt:lpstr>
      <vt:lpstr>Traditional Approaches</vt:lpstr>
      <vt:lpstr>Traditional Approaches</vt:lpstr>
      <vt:lpstr>Integrated Approach</vt:lpstr>
      <vt:lpstr>Intentional Integration vs. Combined Treatment</vt:lpstr>
      <vt:lpstr>Best Practices: Treatment and Supports</vt:lpstr>
      <vt:lpstr>Categories of Effective Substance Use Practices (NIDA, 2014)</vt:lpstr>
      <vt:lpstr>Behavior and Cognitive Treatments</vt:lpstr>
      <vt:lpstr>Adolescent-Community Reinforcement Approach (Godley; Dennis; Azrin)</vt:lpstr>
      <vt:lpstr>Contingency Management</vt:lpstr>
      <vt:lpstr>Family-Based Treatments (NIDA, 2014)</vt:lpstr>
      <vt:lpstr>Recovery Support Services</vt:lpstr>
      <vt:lpstr>Integrated MH and SU Models</vt:lpstr>
      <vt:lpstr>Family Integrated Transitions (FIT)</vt:lpstr>
      <vt:lpstr>Integrated Co-occurring Treatment  (Shepler, Baltrinic, &amp; Fox) </vt:lpstr>
      <vt:lpstr>PowerPoint Presentation</vt:lpstr>
      <vt:lpstr>Policy Considerations</vt:lpstr>
      <vt:lpstr>Main Themes of State Substance Use Treatment Grants (CSAT)</vt:lpstr>
      <vt:lpstr>Policy Considerations</vt:lpstr>
      <vt:lpstr>Fiscal and Program Sustainability Strategies</vt:lpstr>
      <vt:lpstr>Potential Sources of Funding for COD Treatments and Supports</vt:lpstr>
      <vt:lpstr>Workforce  Development</vt:lpstr>
      <vt:lpstr>Building Organizational Co-Occurring  Capacity</vt:lpstr>
      <vt:lpstr>Developing the Workforce</vt:lpstr>
      <vt:lpstr>The Co-Occurring Workforce Reality</vt:lpstr>
      <vt:lpstr>Systematizing Post-Service Skill Development</vt:lpstr>
      <vt:lpstr>Important Cross-Over Skill Sets </vt:lpstr>
      <vt:lpstr>PowerPoint Presentation</vt:lpstr>
      <vt:lpstr>Implementation Lessons Learned</vt:lpstr>
      <vt:lpstr>References </vt:lpstr>
      <vt:lpstr>References (Con.)</vt:lpstr>
      <vt:lpstr>Resources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Shepler</dc:creator>
  <cp:lastModifiedBy>Guariguata, Andrew C</cp:lastModifiedBy>
  <cp:revision>535</cp:revision>
  <dcterms:created xsi:type="dcterms:W3CDTF">2020-06-13T14:44:28Z</dcterms:created>
  <dcterms:modified xsi:type="dcterms:W3CDTF">2020-08-20T21:14:15Z</dcterms:modified>
</cp:coreProperties>
</file>